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2"/>
  </p:notesMasterIdLst>
  <p:sldIdLst>
    <p:sldId id="256" r:id="rId2"/>
    <p:sldId id="258" r:id="rId3"/>
    <p:sldId id="260" r:id="rId4"/>
    <p:sldId id="265" r:id="rId5"/>
    <p:sldId id="261" r:id="rId6"/>
    <p:sldId id="322" r:id="rId7"/>
    <p:sldId id="323" r:id="rId8"/>
    <p:sldId id="324" r:id="rId9"/>
    <p:sldId id="325" r:id="rId10"/>
    <p:sldId id="327" r:id="rId11"/>
    <p:sldId id="305" r:id="rId12"/>
    <p:sldId id="326" r:id="rId13"/>
    <p:sldId id="316" r:id="rId14"/>
    <p:sldId id="311" r:id="rId15"/>
    <p:sldId id="306" r:id="rId16"/>
    <p:sldId id="312" r:id="rId17"/>
    <p:sldId id="328" r:id="rId18"/>
    <p:sldId id="307" r:id="rId19"/>
    <p:sldId id="304" r:id="rId20"/>
    <p:sldId id="329" r:id="rId21"/>
    <p:sldId id="333" r:id="rId22"/>
    <p:sldId id="330" r:id="rId23"/>
    <p:sldId id="331" r:id="rId24"/>
    <p:sldId id="314" r:id="rId25"/>
    <p:sldId id="283" r:id="rId26"/>
    <p:sldId id="308" r:id="rId27"/>
    <p:sldId id="319" r:id="rId28"/>
    <p:sldId id="332" r:id="rId29"/>
    <p:sldId id="320" r:id="rId30"/>
    <p:sldId id="286" r:id="rId31"/>
  </p:sldIdLst>
  <p:sldSz cx="9144000" cy="5143500" type="screen16x9"/>
  <p:notesSz cx="6858000" cy="9144000"/>
  <p:embeddedFontLst>
    <p:embeddedFont>
      <p:font typeface="Abel" panose="02000506030000020004" pitchFamily="2" charset="0"/>
      <p:regular r:id="rId33"/>
    </p:embeddedFont>
    <p:embeddedFont>
      <p:font typeface="Montserrat" panose="00000500000000000000" pitchFamily="2" charset="0"/>
      <p:regular r:id="rId34"/>
      <p:bold r:id="rId35"/>
      <p:italic r:id="rId36"/>
      <p:boldItalic r:id="rId37"/>
    </p:embeddedFont>
    <p:embeddedFont>
      <p:font typeface="Montserrat ExtraBold" panose="00000900000000000000" pitchFamily="2" charset="0"/>
      <p:bold r:id="rId38"/>
      <p:italic r:id="rId39"/>
      <p:boldItalic r:id="rId40"/>
    </p:embeddedFont>
    <p:embeddedFont>
      <p:font typeface="Montserrat ExtraLight" panose="00000300000000000000" pitchFamily="2" charset="0"/>
      <p:regular r:id="rId41"/>
      <p:bold r:id="rId42"/>
      <p:italic r:id="rId43"/>
      <p:boldItalic r:id="rId44"/>
    </p:embeddedFont>
    <p:embeddedFont>
      <p:font typeface="Montserrat Medium" panose="00000600000000000000" pitchFamily="2" charset="0"/>
      <p:regular r:id="rId45"/>
      <p:bold r:id="rId46"/>
      <p:italic r:id="rId47"/>
      <p:boldItalic r:id="rId48"/>
    </p:embeddedFont>
    <p:embeddedFont>
      <p:font typeface="Montserrat SemiBold" panose="000007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082551-F6BB-4487-8672-6FDF45DD35F9}" v="37" dt="2024-02-28T03:27:50.927"/>
  </p1510:revLst>
</p1510:revInfo>
</file>

<file path=ppt/tableStyles.xml><?xml version="1.0" encoding="utf-8"?>
<a:tblStyleLst xmlns:a="http://schemas.openxmlformats.org/drawingml/2006/main" def="{81EDD3DA-3E08-4630-8E61-C5CE39A55A55}">
  <a:tblStyle styleId="{81EDD3DA-3E08-4630-8E61-C5CE39A55A5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83" d="100"/>
          <a:sy n="83" d="100"/>
        </p:scale>
        <p:origin x="196"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2198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0986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3092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1122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0311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639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9013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2134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481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7182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8499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7f9262ee2f_0_26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6" name="Google Shape;2126;g7f9262ee2f_0_26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2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6077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2659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5285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7f9262ee2f_0_26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7f9262ee2f_0_26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a:extLst>
            <a:ext uri="{FF2B5EF4-FFF2-40B4-BE49-F238E27FC236}">
              <a16:creationId xmlns:a16="http://schemas.microsoft.com/office/drawing/2014/main" id="{FAA9BD27-099E-0DE3-68EB-94412863F1CD}"/>
            </a:ext>
          </a:extLst>
        </p:cNvPr>
        <p:cNvGrpSpPr/>
        <p:nvPr/>
      </p:nvGrpSpPr>
      <p:grpSpPr>
        <a:xfrm>
          <a:off x="0" y="0"/>
          <a:ext cx="0" cy="0"/>
          <a:chOff x="0" y="0"/>
          <a:chExt cx="0" cy="0"/>
        </a:xfrm>
      </p:grpSpPr>
      <p:sp>
        <p:nvSpPr>
          <p:cNvPr id="230" name="Google Shape;230;g7f9262ee2f_0_18:notes">
            <a:extLst>
              <a:ext uri="{FF2B5EF4-FFF2-40B4-BE49-F238E27FC236}">
                <a16:creationId xmlns:a16="http://schemas.microsoft.com/office/drawing/2014/main" id="{5D5561DA-AACA-7E42-CA24-F470CAC196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a:extLst>
              <a:ext uri="{FF2B5EF4-FFF2-40B4-BE49-F238E27FC236}">
                <a16:creationId xmlns:a16="http://schemas.microsoft.com/office/drawing/2014/main" id="{7F0346BA-4A64-11FA-5D47-7B35F36F04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703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26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794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2902334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2902334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22029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1850525" y="1157925"/>
            <a:ext cx="5442900" cy="260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3000" b="1">
                <a:solidFill>
                  <a:schemeClr val="lt1"/>
                </a:solidFill>
              </a:defRPr>
            </a:lvl1pPr>
            <a:lvl2pPr lvl="1" algn="ctr" rtl="0">
              <a:spcBef>
                <a:spcPts val="0"/>
              </a:spcBef>
              <a:spcAft>
                <a:spcPts val="0"/>
              </a:spcAft>
              <a:buClr>
                <a:schemeClr val="lt1"/>
              </a:buClr>
              <a:buSzPts val="3000"/>
              <a:buNone/>
              <a:defRPr sz="3000" b="1">
                <a:solidFill>
                  <a:schemeClr val="lt1"/>
                </a:solidFill>
              </a:defRPr>
            </a:lvl2pPr>
            <a:lvl3pPr lvl="2" algn="ctr" rtl="0">
              <a:spcBef>
                <a:spcPts val="0"/>
              </a:spcBef>
              <a:spcAft>
                <a:spcPts val="0"/>
              </a:spcAft>
              <a:buClr>
                <a:schemeClr val="lt1"/>
              </a:buClr>
              <a:buSzPts val="3000"/>
              <a:buNone/>
              <a:defRPr sz="3000" b="1">
                <a:solidFill>
                  <a:schemeClr val="lt1"/>
                </a:solidFill>
              </a:defRPr>
            </a:lvl3pPr>
            <a:lvl4pPr lvl="3" algn="ctr" rtl="0">
              <a:spcBef>
                <a:spcPts val="0"/>
              </a:spcBef>
              <a:spcAft>
                <a:spcPts val="0"/>
              </a:spcAft>
              <a:buClr>
                <a:schemeClr val="lt1"/>
              </a:buClr>
              <a:buSzPts val="3000"/>
              <a:buNone/>
              <a:defRPr sz="3000" b="1">
                <a:solidFill>
                  <a:schemeClr val="lt1"/>
                </a:solidFill>
              </a:defRPr>
            </a:lvl4pPr>
            <a:lvl5pPr lvl="4" algn="ctr" rtl="0">
              <a:spcBef>
                <a:spcPts val="0"/>
              </a:spcBef>
              <a:spcAft>
                <a:spcPts val="0"/>
              </a:spcAft>
              <a:buClr>
                <a:schemeClr val="lt1"/>
              </a:buClr>
              <a:buSzPts val="3000"/>
              <a:buNone/>
              <a:defRPr sz="3000" b="1">
                <a:solidFill>
                  <a:schemeClr val="lt1"/>
                </a:solidFill>
              </a:defRPr>
            </a:lvl5pPr>
            <a:lvl6pPr lvl="5" algn="ctr" rtl="0">
              <a:spcBef>
                <a:spcPts val="0"/>
              </a:spcBef>
              <a:spcAft>
                <a:spcPts val="0"/>
              </a:spcAft>
              <a:buClr>
                <a:schemeClr val="lt1"/>
              </a:buClr>
              <a:buSzPts val="3000"/>
              <a:buNone/>
              <a:defRPr sz="3000" b="1">
                <a:solidFill>
                  <a:schemeClr val="lt1"/>
                </a:solidFill>
              </a:defRPr>
            </a:lvl6pPr>
            <a:lvl7pPr lvl="6" algn="ctr" rtl="0">
              <a:spcBef>
                <a:spcPts val="0"/>
              </a:spcBef>
              <a:spcAft>
                <a:spcPts val="0"/>
              </a:spcAft>
              <a:buClr>
                <a:schemeClr val="lt1"/>
              </a:buClr>
              <a:buSzPts val="3000"/>
              <a:buNone/>
              <a:defRPr sz="3000" b="1">
                <a:solidFill>
                  <a:schemeClr val="lt1"/>
                </a:solidFill>
              </a:defRPr>
            </a:lvl7pPr>
            <a:lvl8pPr lvl="7" algn="ctr" rtl="0">
              <a:spcBef>
                <a:spcPts val="0"/>
              </a:spcBef>
              <a:spcAft>
                <a:spcPts val="0"/>
              </a:spcAft>
              <a:buClr>
                <a:schemeClr val="lt1"/>
              </a:buClr>
              <a:buSzPts val="3000"/>
              <a:buNone/>
              <a:defRPr sz="3000" b="1">
                <a:solidFill>
                  <a:schemeClr val="lt1"/>
                </a:solidFill>
              </a:defRPr>
            </a:lvl8pPr>
            <a:lvl9pPr lvl="8" algn="ctr" rtl="0">
              <a:spcBef>
                <a:spcPts val="0"/>
              </a:spcBef>
              <a:spcAft>
                <a:spcPts val="0"/>
              </a:spcAft>
              <a:buClr>
                <a:schemeClr val="lt1"/>
              </a:buClr>
              <a:buSzPts val="3000"/>
              <a:buNone/>
              <a:defRPr sz="3000" b="1">
                <a:solidFill>
                  <a:schemeClr val="lt1"/>
                </a:solidFill>
              </a:defRPr>
            </a:lvl9pPr>
          </a:lstStyle>
          <a:p>
            <a:endParaRPr/>
          </a:p>
        </p:txBody>
      </p:sp>
      <p:sp>
        <p:nvSpPr>
          <p:cNvPr id="59" name="Google Shape;59;p16"/>
          <p:cNvSpPr txBox="1">
            <a:spLocks noGrp="1"/>
          </p:cNvSpPr>
          <p:nvPr>
            <p:ph type="subTitle" idx="1"/>
          </p:nvPr>
        </p:nvSpPr>
        <p:spPr>
          <a:xfrm>
            <a:off x="2481900" y="3945600"/>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60" r:id="rId6"/>
    <p:sldLayoutId id="2147483662" r:id="rId7"/>
    <p:sldLayoutId id="2147483664" r:id="rId8"/>
    <p:sldLayoutId id="2147483676" r:id="rId9"/>
    <p:sldLayoutId id="214748367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www.kaggle.com/datasets/iammustafatz/diabetes-prediction-dataset" TargetMode="External"/><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svg"/><Relationship Id="rId12"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https://www.cdc.gov/diabetes/basics/diabetes.html"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4" name="Google Shape;164;p38"/>
          <p:cNvSpPr txBox="1">
            <a:spLocks noGrp="1"/>
          </p:cNvSpPr>
          <p:nvPr>
            <p:ph type="ctrTitle"/>
          </p:nvPr>
        </p:nvSpPr>
        <p:spPr>
          <a:xfrm>
            <a:off x="8404998" y="3838453"/>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B A C K G R O U N D</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8553956" y="503174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a:extLst>
              <a:ext uri="{FF2B5EF4-FFF2-40B4-BE49-F238E27FC236}">
                <a16:creationId xmlns:a16="http://schemas.microsoft.com/office/drawing/2014/main" id="{EBF61645-00BB-A60D-3799-E8887BB6940C}"/>
              </a:ext>
            </a:extLst>
          </p:cNvPr>
          <p:cNvPicPr>
            <a:picLocks noChangeAspect="1"/>
          </p:cNvPicPr>
          <p:nvPr/>
        </p:nvPicPr>
        <p:blipFill>
          <a:blip r:embed="rId3"/>
          <a:stretch>
            <a:fillRect/>
          </a:stretch>
        </p:blipFill>
        <p:spPr>
          <a:xfrm>
            <a:off x="1" y="0"/>
            <a:ext cx="9144000" cy="5143500"/>
          </a:xfrm>
          <a:prstGeom prst="rect">
            <a:avLst/>
          </a:prstGeom>
        </p:spPr>
      </p:pic>
      <p:sp>
        <p:nvSpPr>
          <p:cNvPr id="163" name="Google Shape;163;p38"/>
          <p:cNvSpPr txBox="1">
            <a:spLocks noGrp="1"/>
          </p:cNvSpPr>
          <p:nvPr>
            <p:ph type="subTitle" idx="1"/>
          </p:nvPr>
        </p:nvSpPr>
        <p:spPr>
          <a:xfrm>
            <a:off x="146476" y="3944200"/>
            <a:ext cx="1374963" cy="142564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accent3">
                    <a:lumMod val="20000"/>
                    <a:lumOff val="80000"/>
                  </a:schemeClr>
                </a:solidFill>
              </a:rPr>
              <a:t>Steven Miller, Nidhi Ojha, Luis Rivera, Beauty Simora, Preeti Wadhwa</a:t>
            </a:r>
            <a:endParaRPr sz="1200" dirty="0">
              <a:solidFill>
                <a:schemeClr val="accent3">
                  <a:lumMod val="20000"/>
                  <a:lumOff val="80000"/>
                </a:schemeClr>
              </a:solidFill>
            </a:endParaRPr>
          </a:p>
        </p:txBody>
      </p:sp>
      <p:sp>
        <p:nvSpPr>
          <p:cNvPr id="162" name="Google Shape;162;p38"/>
          <p:cNvSpPr txBox="1">
            <a:spLocks noGrp="1"/>
          </p:cNvSpPr>
          <p:nvPr>
            <p:ph type="ctrTitle"/>
          </p:nvPr>
        </p:nvSpPr>
        <p:spPr>
          <a:xfrm>
            <a:off x="2300162" y="1114184"/>
            <a:ext cx="4792200" cy="310243"/>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rtl="0">
              <a:spcBef>
                <a:spcPts val="0"/>
              </a:spcBef>
              <a:spcAft>
                <a:spcPts val="0"/>
              </a:spcAft>
            </a:pPr>
            <a:br>
              <a:rPr lang="en-US" b="0" dirty="0">
                <a:effectLst/>
              </a:rPr>
            </a:br>
            <a:br>
              <a:rPr lang="en-US" dirty="0"/>
            </a:br>
            <a:r>
              <a:rPr lang="en-US" sz="1200" b="0" i="0" u="none" strike="noStrike" dirty="0">
                <a:solidFill>
                  <a:schemeClr val="accent3">
                    <a:lumMod val="20000"/>
                    <a:lumOff val="80000"/>
                  </a:schemeClr>
                </a:solidFill>
                <a:effectLst/>
                <a:latin typeface="Anaheim"/>
              </a:rPr>
              <a:t>UT Austin Data Analytics and Visualization Bootcamp - Final Project</a:t>
            </a:r>
            <a:endParaRPr sz="1200" b="0" dirty="0">
              <a:solidFill>
                <a:schemeClr val="accent3">
                  <a:lumMod val="20000"/>
                  <a:lumOff val="80000"/>
                </a:schemeClr>
              </a:solidFill>
              <a:latin typeface="Montserrat" panose="000005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F30-A52D-33B8-61F8-AE539D43EA22}"/>
              </a:ext>
            </a:extLst>
          </p:cNvPr>
          <p:cNvSpPr>
            <a:spLocks noGrp="1"/>
          </p:cNvSpPr>
          <p:nvPr>
            <p:ph type="title"/>
          </p:nvPr>
        </p:nvSpPr>
        <p:spPr>
          <a:xfrm>
            <a:off x="628112" y="460402"/>
            <a:ext cx="4629150" cy="684584"/>
          </a:xfrm>
        </p:spPr>
        <p:txBody>
          <a:bodyPr/>
          <a:lstStyle/>
          <a:p>
            <a:r>
              <a:rPr lang="en-US" sz="2000" dirty="0"/>
              <a:t>MOTIVATION</a:t>
            </a:r>
          </a:p>
        </p:txBody>
      </p:sp>
      <p:sp>
        <p:nvSpPr>
          <p:cNvPr id="5" name="Text Placeholder 4">
            <a:extLst>
              <a:ext uri="{FF2B5EF4-FFF2-40B4-BE49-F238E27FC236}">
                <a16:creationId xmlns:a16="http://schemas.microsoft.com/office/drawing/2014/main" id="{F5455DEB-F390-3B9D-A335-FC9EBDA3FD14}"/>
              </a:ext>
            </a:extLst>
          </p:cNvPr>
          <p:cNvSpPr>
            <a:spLocks noGrp="1"/>
          </p:cNvSpPr>
          <p:nvPr>
            <p:ph type="body" idx="1"/>
          </p:nvPr>
        </p:nvSpPr>
        <p:spPr>
          <a:xfrm>
            <a:off x="493226" y="993912"/>
            <a:ext cx="7466029" cy="2647785"/>
          </a:xfrm>
        </p:spPr>
        <p:txBody>
          <a:bodyPr/>
          <a:lstStyle/>
          <a:p>
            <a:pPr algn="l">
              <a:buFont typeface="Arial" panose="020B0604020202020204" pitchFamily="34" charset="0"/>
              <a:buChar char="•"/>
            </a:pPr>
            <a:r>
              <a:rPr lang="en-US" b="0" i="0" u="none" strike="noStrike" dirty="0">
                <a:solidFill>
                  <a:schemeClr val="bg1"/>
                </a:solidFill>
                <a:effectLst/>
                <a:latin typeface="Montserrat" pitchFamily="2" charset="77"/>
              </a:rPr>
              <a:t>Diabetes is an increasingly growing health issue due to our inactive lifestyle.</a:t>
            </a:r>
          </a:p>
          <a:p>
            <a:pPr marL="139700" indent="0" algn="l">
              <a:buNone/>
            </a:pPr>
            <a:endParaRPr lang="en-US" b="0" i="0" u="none" strike="noStrike" dirty="0">
              <a:solidFill>
                <a:schemeClr val="bg1"/>
              </a:solidFill>
              <a:effectLst/>
              <a:latin typeface="Montserrat" pitchFamily="2" charset="77"/>
            </a:endParaRPr>
          </a:p>
          <a:p>
            <a:pPr algn="l">
              <a:buFont typeface="Arial" panose="020B0604020202020204" pitchFamily="34" charset="0"/>
              <a:buChar char="•"/>
            </a:pPr>
            <a:r>
              <a:rPr lang="en-US" b="0" i="0" u="none" strike="noStrike" dirty="0">
                <a:solidFill>
                  <a:schemeClr val="bg1"/>
                </a:solidFill>
                <a:effectLst/>
                <a:latin typeface="Montserrat" pitchFamily="2" charset="77"/>
              </a:rPr>
              <a:t>If it is detected in time then through proper medical treatment, adverse effects can be prevented.</a:t>
            </a:r>
          </a:p>
          <a:p>
            <a:pPr marL="139700" indent="0" algn="l">
              <a:buNone/>
            </a:pPr>
            <a:endParaRPr lang="en-US" b="0" i="0" u="none" strike="noStrike" dirty="0">
              <a:solidFill>
                <a:schemeClr val="bg1"/>
              </a:solidFill>
              <a:effectLst/>
              <a:latin typeface="Montserrat" pitchFamily="2" charset="77"/>
            </a:endParaRPr>
          </a:p>
          <a:p>
            <a:pPr algn="l">
              <a:buFont typeface="Arial" panose="020B0604020202020204" pitchFamily="34" charset="0"/>
              <a:buChar char="•"/>
            </a:pPr>
            <a:r>
              <a:rPr lang="en-US" b="0" i="0" u="none" strike="noStrike" dirty="0">
                <a:solidFill>
                  <a:schemeClr val="bg1"/>
                </a:solidFill>
                <a:effectLst/>
                <a:latin typeface="Montserrat" pitchFamily="2" charset="77"/>
              </a:rPr>
              <a:t>To help in early detection, technology can be used very reliably and efficiently.</a:t>
            </a:r>
          </a:p>
          <a:p>
            <a:pPr marL="139700" indent="0" algn="l">
              <a:buNone/>
            </a:pPr>
            <a:endParaRPr lang="en-US" b="0" i="0" u="none" strike="noStrike" dirty="0">
              <a:solidFill>
                <a:schemeClr val="bg1"/>
              </a:solidFill>
              <a:effectLst/>
              <a:latin typeface="Montserrat" pitchFamily="2" charset="77"/>
            </a:endParaRPr>
          </a:p>
          <a:p>
            <a:pPr algn="l">
              <a:buFont typeface="Arial" panose="020B0604020202020204" pitchFamily="34" charset="0"/>
              <a:buChar char="•"/>
            </a:pPr>
            <a:r>
              <a:rPr lang="en-US" b="0" i="0" u="none" strike="noStrike" dirty="0">
                <a:solidFill>
                  <a:schemeClr val="bg1"/>
                </a:solidFill>
                <a:effectLst/>
                <a:latin typeface="Montserrat" pitchFamily="2" charset="77"/>
              </a:rPr>
              <a:t>Using machine learning we have built a predictive model that can predict whether the patient is diabetes positive or not.</a:t>
            </a:r>
          </a:p>
          <a:p>
            <a:endParaRPr lang="en-US" dirty="0"/>
          </a:p>
        </p:txBody>
      </p:sp>
      <p:cxnSp>
        <p:nvCxnSpPr>
          <p:cNvPr id="3" name="Google Shape;216;p44">
            <a:extLst>
              <a:ext uri="{FF2B5EF4-FFF2-40B4-BE49-F238E27FC236}">
                <a16:creationId xmlns:a16="http://schemas.microsoft.com/office/drawing/2014/main" id="{8674D186-8547-C09C-3978-A2B0B9B0E0FA}"/>
              </a:ext>
            </a:extLst>
          </p:cNvPr>
          <p:cNvCxnSpPr>
            <a:cxnSpLocks/>
          </p:cNvCxnSpPr>
          <p:nvPr/>
        </p:nvCxnSpPr>
        <p:spPr>
          <a:xfrm>
            <a:off x="779473" y="382217"/>
            <a:ext cx="228973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049069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3873999"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The Dataset</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www.kaggle.com</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69008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691520" y="372526"/>
            <a:ext cx="6216426" cy="464700"/>
          </a:xfrm>
          <a:prstGeom prst="rect">
            <a:avLst/>
          </a:prstGeom>
        </p:spPr>
        <p:txBody>
          <a:bodyPr spcFirstLastPara="1" wrap="square" lIns="91425" tIns="91425" rIns="91425" bIns="91425" anchor="t" anchorCtr="0">
            <a:noAutofit/>
          </a:bodyPr>
          <a:lstStyle/>
          <a:p>
            <a:pPr marL="0" indent="0" algn="l">
              <a:buSzPts val="2400"/>
            </a:pPr>
            <a:r>
              <a:rPr lang="en-US" sz="2000" dirty="0">
                <a:latin typeface="Montserrat ExtraBold"/>
                <a:sym typeface="Montserrat ExtraBold"/>
              </a:rPr>
              <a:t>OUR OBJECTIVE</a:t>
            </a:r>
          </a:p>
          <a:p>
            <a:pPr algn="l"/>
            <a:br>
              <a:rPr lang="en-US" sz="1800" dirty="0">
                <a:latin typeface="Montserrat ExtraBold" panose="00000900000000000000" pitchFamily="2" charset="0"/>
              </a:rPr>
            </a:br>
            <a:endParaRPr sz="1800" dirty="0">
              <a:latin typeface="Montserrat ExtraBold" panose="00000900000000000000" pitchFamily="2" charset="0"/>
            </a:endParaRPr>
          </a:p>
        </p:txBody>
      </p:sp>
      <p:sp>
        <p:nvSpPr>
          <p:cNvPr id="201" name="Google Shape;201;p42"/>
          <p:cNvSpPr txBox="1">
            <a:spLocks noGrp="1"/>
          </p:cNvSpPr>
          <p:nvPr>
            <p:ph type="ctrTitle"/>
          </p:nvPr>
        </p:nvSpPr>
        <p:spPr>
          <a:xfrm>
            <a:off x="553229" y="1062476"/>
            <a:ext cx="8037542" cy="2603100"/>
          </a:xfrm>
          <a:prstGeom prst="rect">
            <a:avLst/>
          </a:prstGeom>
        </p:spPr>
        <p:txBody>
          <a:bodyPr spcFirstLastPara="1" wrap="square" lIns="91425" tIns="91425" rIns="91425" bIns="91425" anchor="t" anchorCtr="0">
            <a:noAutofit/>
          </a:bodyPr>
          <a:lstStyle/>
          <a:p>
            <a:pPr algn="l"/>
            <a:r>
              <a:rPr lang="en-US" sz="1400" i="0" u="none" strike="noStrike" dirty="0">
                <a:solidFill>
                  <a:schemeClr val="bg1"/>
                </a:solidFill>
                <a:effectLst/>
                <a:latin typeface="Montserrat" pitchFamily="2" charset="77"/>
              </a:rPr>
              <a:t>In this project, the objective is to predict a probability of being diabetic or non-diabetic based on various features like blood glucose levels, HBA1C levels, BMI etc. </a:t>
            </a:r>
            <a:br>
              <a:rPr lang="en-US" sz="1400" i="0" u="none" strike="noStrike" dirty="0">
                <a:solidFill>
                  <a:schemeClr val="bg1"/>
                </a:solidFill>
                <a:effectLst/>
                <a:latin typeface="Montserrat" pitchFamily="2" charset="77"/>
              </a:rPr>
            </a:br>
            <a:br>
              <a:rPr lang="en-US" sz="1400" i="0" u="none" strike="noStrike" dirty="0">
                <a:solidFill>
                  <a:schemeClr val="bg1"/>
                </a:solidFill>
                <a:effectLst/>
                <a:latin typeface="Montserrat" pitchFamily="2" charset="77"/>
              </a:rPr>
            </a:br>
            <a:r>
              <a:rPr lang="en-US" sz="1400" i="0" u="none" strike="noStrike" dirty="0">
                <a:solidFill>
                  <a:schemeClr val="bg1"/>
                </a:solidFill>
                <a:effectLst/>
                <a:latin typeface="Montserrat" pitchFamily="2" charset="77"/>
              </a:rPr>
              <a:t>The project uses a diabetes prediction dataset from Kaggle. </a:t>
            </a:r>
            <a:br>
              <a:rPr lang="en-US" sz="1400" i="0" u="none" strike="noStrike" dirty="0">
                <a:solidFill>
                  <a:schemeClr val="bg1"/>
                </a:solidFill>
                <a:effectLst/>
                <a:latin typeface="Montserrat" pitchFamily="2" charset="77"/>
              </a:rPr>
            </a:br>
            <a:br>
              <a:rPr lang="en-US" sz="1400" i="0" u="none" strike="noStrike" dirty="0">
                <a:solidFill>
                  <a:schemeClr val="bg1"/>
                </a:solidFill>
                <a:effectLst/>
                <a:latin typeface="Montserrat" pitchFamily="2" charset="77"/>
              </a:rPr>
            </a:br>
            <a:r>
              <a:rPr lang="en-US" sz="1400" i="0" u="none" strike="noStrike" dirty="0">
                <a:solidFill>
                  <a:schemeClr val="bg1"/>
                </a:solidFill>
                <a:effectLst/>
                <a:latin typeface="Montserrat" pitchFamily="2" charset="77"/>
              </a:rPr>
              <a:t>The code is divided in 9 parts that starts from data gathering to model deployment to testing the prediction hypothesis with test data via a frontend web page.</a:t>
            </a:r>
            <a:br>
              <a:rPr lang="en-US" sz="1400" i="0" u="none" strike="noStrike" dirty="0">
                <a:solidFill>
                  <a:schemeClr val="bg1"/>
                </a:solidFill>
                <a:effectLst/>
                <a:latin typeface="Montserrat" pitchFamily="2" charset="77"/>
              </a:rPr>
            </a:br>
            <a:br>
              <a:rPr lang="en-US" sz="1400" i="0" u="none" strike="noStrike" dirty="0">
                <a:solidFill>
                  <a:schemeClr val="bg1"/>
                </a:solidFill>
                <a:effectLst/>
                <a:latin typeface="Montserrat" pitchFamily="2" charset="77"/>
              </a:rPr>
            </a:br>
            <a:r>
              <a:rPr lang="en-US" sz="1400" dirty="0">
                <a:solidFill>
                  <a:schemeClr val="bg1"/>
                </a:solidFill>
                <a:latin typeface="Montserrat" pitchFamily="2" charset="77"/>
              </a:rPr>
              <a:t>This model can be useful for healthcare professionals in identifying patients who may be at risk of developing diabetes and in developing personalized treatment plans.</a:t>
            </a:r>
            <a:br>
              <a:rPr lang="en-US" sz="1400" dirty="0">
                <a:solidFill>
                  <a:schemeClr val="bg1"/>
                </a:solidFill>
                <a:latin typeface="Montserrat" pitchFamily="2" charset="77"/>
              </a:rPr>
            </a:br>
            <a:br>
              <a:rPr lang="en-US" sz="1400" dirty="0">
                <a:solidFill>
                  <a:schemeClr val="bg1"/>
                </a:solidFill>
                <a:latin typeface="Montserrat" pitchFamily="2" charset="77"/>
              </a:rPr>
            </a:br>
            <a:br>
              <a:rPr lang="en-US" sz="1000" dirty="0">
                <a:effectLst/>
              </a:rPr>
            </a:br>
            <a:br>
              <a:rPr lang="en-US" sz="1400" b="0" i="0" u="none" strike="noStrike" dirty="0">
                <a:solidFill>
                  <a:srgbClr val="1F2328"/>
                </a:solidFill>
                <a:effectLst/>
                <a:latin typeface="Montserrat" pitchFamily="2" charset="77"/>
              </a:rPr>
            </a:br>
            <a:br>
              <a:rPr lang="en-US" sz="1400" b="0" i="0" u="none" strike="noStrike" dirty="0">
                <a:solidFill>
                  <a:srgbClr val="1F2328"/>
                </a:solidFill>
                <a:effectLst/>
                <a:latin typeface="Montserrat" pitchFamily="2" charset="77"/>
              </a:rPr>
            </a:br>
            <a:br>
              <a:rPr lang="en-US" sz="1400" b="0" i="0" u="none" strike="noStrike" dirty="0">
                <a:solidFill>
                  <a:srgbClr val="1F2328"/>
                </a:solidFill>
                <a:effectLst/>
                <a:latin typeface="Montserrat" pitchFamily="2" charset="77"/>
              </a:rPr>
            </a:br>
            <a:br>
              <a:rPr lang="en-US" sz="1400" b="0" i="0" u="none" strike="noStrike" dirty="0">
                <a:solidFill>
                  <a:srgbClr val="1F2328"/>
                </a:solidFill>
                <a:effectLst/>
                <a:latin typeface="Montserrat" pitchFamily="2" charset="77"/>
              </a:rPr>
            </a:br>
            <a:br>
              <a:rPr lang="en-US" sz="1400" b="0" i="0" u="none" strike="noStrike" dirty="0">
                <a:solidFill>
                  <a:srgbClr val="1F2328"/>
                </a:solidFill>
                <a:effectLst/>
                <a:latin typeface="Montserrat" pitchFamily="2" charset="77"/>
              </a:rPr>
            </a:br>
            <a:endParaRPr lang="en-US" sz="1400" i="0" u="none" strike="noStrike" dirty="0">
              <a:solidFill>
                <a:schemeClr val="bg1"/>
              </a:solidFill>
              <a:effectLst/>
              <a:latin typeface="Montserrat" pitchFamily="2" charset="77"/>
            </a:endParaRPr>
          </a:p>
        </p:txBody>
      </p:sp>
      <p:cxnSp>
        <p:nvCxnSpPr>
          <p:cNvPr id="3" name="Google Shape;234;p46">
            <a:extLst>
              <a:ext uri="{FF2B5EF4-FFF2-40B4-BE49-F238E27FC236}">
                <a16:creationId xmlns:a16="http://schemas.microsoft.com/office/drawing/2014/main" id="{FEDA39C6-4B39-2D8F-F9BE-BAA314D3256C}"/>
              </a:ext>
            </a:extLst>
          </p:cNvPr>
          <p:cNvCxnSpPr/>
          <p:nvPr/>
        </p:nvCxnSpPr>
        <p:spPr>
          <a:xfrm>
            <a:off x="933992" y="27570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568359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691520" y="372526"/>
            <a:ext cx="6216426" cy="464700"/>
          </a:xfrm>
          <a:prstGeom prst="rect">
            <a:avLst/>
          </a:prstGeom>
        </p:spPr>
        <p:txBody>
          <a:bodyPr spcFirstLastPara="1" wrap="square" lIns="91425" tIns="91425" rIns="91425" bIns="91425" anchor="t" anchorCtr="0">
            <a:noAutofit/>
          </a:bodyPr>
          <a:lstStyle/>
          <a:p>
            <a:pPr marL="0" indent="0" algn="l">
              <a:buSzPts val="2400"/>
            </a:pPr>
            <a:r>
              <a:rPr lang="en-US" sz="2000" dirty="0">
                <a:latin typeface="Montserrat ExtraBold"/>
                <a:sym typeface="Montserrat ExtraBold"/>
              </a:rPr>
              <a:t>OUR DATASET </a:t>
            </a:r>
          </a:p>
          <a:p>
            <a:pPr algn="l"/>
            <a:br>
              <a:rPr lang="en-US" sz="1800" dirty="0">
                <a:latin typeface="Montserrat ExtraBold" panose="00000900000000000000" pitchFamily="2" charset="0"/>
              </a:rPr>
            </a:br>
            <a:endParaRPr sz="1800" dirty="0">
              <a:latin typeface="Montserrat ExtraBold" panose="00000900000000000000" pitchFamily="2" charset="0"/>
            </a:endParaRPr>
          </a:p>
        </p:txBody>
      </p:sp>
      <p:sp>
        <p:nvSpPr>
          <p:cNvPr id="201" name="Google Shape;201;p42"/>
          <p:cNvSpPr txBox="1">
            <a:spLocks noGrp="1"/>
          </p:cNvSpPr>
          <p:nvPr>
            <p:ph type="ctrTitle"/>
          </p:nvPr>
        </p:nvSpPr>
        <p:spPr>
          <a:xfrm>
            <a:off x="553229" y="1062476"/>
            <a:ext cx="8037542" cy="1007888"/>
          </a:xfrm>
          <a:prstGeom prst="rect">
            <a:avLst/>
          </a:prstGeom>
        </p:spPr>
        <p:txBody>
          <a:bodyPr spcFirstLastPara="1" wrap="square" lIns="91425" tIns="91425" rIns="91425" bIns="91425" anchor="t" anchorCtr="0">
            <a:noAutofit/>
          </a:bodyPr>
          <a:lstStyle/>
          <a:p>
            <a:pPr algn="l" rtl="0" fontAlgn="base">
              <a:spcBef>
                <a:spcPts val="300"/>
              </a:spcBef>
              <a:spcAft>
                <a:spcPts val="0"/>
              </a:spcAft>
            </a:pPr>
            <a:r>
              <a:rPr lang="en-US" sz="1400" i="0" u="none" strike="noStrike" dirty="0">
                <a:solidFill>
                  <a:schemeClr val="bg1"/>
                </a:solidFill>
                <a:effectLst/>
                <a:latin typeface="Montserrat" panose="00000500000000000000" pitchFamily="2" charset="0"/>
              </a:rPr>
              <a:t>T</a:t>
            </a:r>
            <a:r>
              <a:rPr lang="en-US" sz="1400" dirty="0">
                <a:solidFill>
                  <a:schemeClr val="bg1"/>
                </a:solidFill>
                <a:latin typeface="Montserrat" panose="00000500000000000000" pitchFamily="2" charset="0"/>
              </a:rPr>
              <a:t>he</a:t>
            </a:r>
            <a:r>
              <a:rPr lang="en-US" sz="1400" i="0" u="none" strike="noStrike" dirty="0">
                <a:solidFill>
                  <a:schemeClr val="bg1"/>
                </a:solidFill>
                <a:effectLst/>
                <a:latin typeface="Montserrat" panose="00000500000000000000" pitchFamily="2" charset="0"/>
              </a:rPr>
              <a:t> Diabetes Prediction dataset is a collection of medical and demographic data from patients, along with thei</a:t>
            </a:r>
            <a:r>
              <a:rPr lang="en-US" sz="1400" dirty="0">
                <a:solidFill>
                  <a:schemeClr val="bg1"/>
                </a:solidFill>
                <a:latin typeface="Montserrat" panose="00000500000000000000" pitchFamily="2" charset="0"/>
              </a:rPr>
              <a:t>r diabetes status (positive or negative). The data includes features such as:</a:t>
            </a:r>
            <a:br>
              <a:rPr lang="en-US" sz="1400" i="0" u="none" strike="noStrike" dirty="0">
                <a:solidFill>
                  <a:schemeClr val="bg1"/>
                </a:solidFill>
                <a:effectLst/>
                <a:latin typeface="Montserrat" panose="00000500000000000000" pitchFamily="2" charset="0"/>
              </a:rPr>
            </a:br>
            <a:br>
              <a:rPr lang="en-US" sz="1400" i="0" u="none" strike="noStrike" dirty="0">
                <a:solidFill>
                  <a:schemeClr val="bg1"/>
                </a:solidFill>
                <a:effectLst/>
                <a:latin typeface="Montserrat" panose="00000500000000000000" pitchFamily="2" charset="0"/>
              </a:rPr>
            </a:br>
            <a:endParaRPr lang="en-US" sz="1400" i="0" u="none" strike="noStrike" dirty="0">
              <a:solidFill>
                <a:schemeClr val="bg1"/>
              </a:solidFill>
              <a:effectLst/>
              <a:latin typeface="Montserrat" panose="00000500000000000000" pitchFamily="2" charset="0"/>
            </a:endParaRPr>
          </a:p>
        </p:txBody>
      </p:sp>
      <p:cxnSp>
        <p:nvCxnSpPr>
          <p:cNvPr id="3" name="Google Shape;234;p46">
            <a:extLst>
              <a:ext uri="{FF2B5EF4-FFF2-40B4-BE49-F238E27FC236}">
                <a16:creationId xmlns:a16="http://schemas.microsoft.com/office/drawing/2014/main" id="{FEDA39C6-4B39-2D8F-F9BE-BAA314D3256C}"/>
              </a:ext>
            </a:extLst>
          </p:cNvPr>
          <p:cNvCxnSpPr/>
          <p:nvPr/>
        </p:nvCxnSpPr>
        <p:spPr>
          <a:xfrm>
            <a:off x="933992" y="27570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2057;p60">
            <a:extLst>
              <a:ext uri="{FF2B5EF4-FFF2-40B4-BE49-F238E27FC236}">
                <a16:creationId xmlns:a16="http://schemas.microsoft.com/office/drawing/2014/main" id="{A3504458-C830-C9EE-6169-61177095DAD3}"/>
              </a:ext>
            </a:extLst>
          </p:cNvPr>
          <p:cNvSpPr/>
          <p:nvPr/>
        </p:nvSpPr>
        <p:spPr>
          <a:xfrm>
            <a:off x="691520" y="1991304"/>
            <a:ext cx="1165029" cy="116089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solidFill>
                  <a:schemeClr val="bg1"/>
                </a:solidFill>
                <a:latin typeface="Montserrat" pitchFamily="2" charset="77"/>
              </a:rPr>
              <a:t>AGE </a:t>
            </a:r>
            <a:endParaRPr sz="1000" b="1" dirty="0">
              <a:solidFill>
                <a:schemeClr val="bg1"/>
              </a:solidFill>
              <a:latin typeface="Montserrat" pitchFamily="2" charset="77"/>
            </a:endParaRPr>
          </a:p>
        </p:txBody>
      </p:sp>
      <p:sp>
        <p:nvSpPr>
          <p:cNvPr id="4" name="Google Shape;2057;p60">
            <a:extLst>
              <a:ext uri="{FF2B5EF4-FFF2-40B4-BE49-F238E27FC236}">
                <a16:creationId xmlns:a16="http://schemas.microsoft.com/office/drawing/2014/main" id="{092FE14B-5E60-C70D-5B43-11ADFF7C9547}"/>
              </a:ext>
            </a:extLst>
          </p:cNvPr>
          <p:cNvSpPr/>
          <p:nvPr/>
        </p:nvSpPr>
        <p:spPr>
          <a:xfrm>
            <a:off x="2770427" y="1999254"/>
            <a:ext cx="1165029" cy="116089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solidFill>
                  <a:schemeClr val="bg1"/>
                </a:solidFill>
                <a:latin typeface="Montserrat" pitchFamily="2" charset="77"/>
              </a:rPr>
              <a:t>GENDER</a:t>
            </a:r>
            <a:endParaRPr sz="1000" b="1" dirty="0">
              <a:solidFill>
                <a:schemeClr val="bg1"/>
              </a:solidFill>
              <a:latin typeface="Montserrat" pitchFamily="2" charset="77"/>
            </a:endParaRPr>
          </a:p>
        </p:txBody>
      </p:sp>
      <p:sp>
        <p:nvSpPr>
          <p:cNvPr id="5" name="Google Shape;2057;p60">
            <a:extLst>
              <a:ext uri="{FF2B5EF4-FFF2-40B4-BE49-F238E27FC236}">
                <a16:creationId xmlns:a16="http://schemas.microsoft.com/office/drawing/2014/main" id="{BBD3C19C-419E-626F-C7EB-8D7B672AC349}"/>
              </a:ext>
            </a:extLst>
          </p:cNvPr>
          <p:cNvSpPr/>
          <p:nvPr/>
        </p:nvSpPr>
        <p:spPr>
          <a:xfrm>
            <a:off x="4849334" y="1923675"/>
            <a:ext cx="1165029" cy="116089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solidFill>
                  <a:schemeClr val="bg1"/>
                </a:solidFill>
                <a:latin typeface="Montserrat" pitchFamily="2" charset="77"/>
              </a:rPr>
              <a:t>BMI</a:t>
            </a:r>
            <a:endParaRPr sz="1000" b="1" dirty="0">
              <a:solidFill>
                <a:schemeClr val="bg1"/>
              </a:solidFill>
              <a:latin typeface="Montserrat" pitchFamily="2" charset="77"/>
            </a:endParaRPr>
          </a:p>
        </p:txBody>
      </p:sp>
      <p:sp>
        <p:nvSpPr>
          <p:cNvPr id="6" name="Google Shape;2057;p60">
            <a:extLst>
              <a:ext uri="{FF2B5EF4-FFF2-40B4-BE49-F238E27FC236}">
                <a16:creationId xmlns:a16="http://schemas.microsoft.com/office/drawing/2014/main" id="{616B15E8-35EA-05ED-3B97-008C8601F735}"/>
              </a:ext>
            </a:extLst>
          </p:cNvPr>
          <p:cNvSpPr/>
          <p:nvPr/>
        </p:nvSpPr>
        <p:spPr>
          <a:xfrm>
            <a:off x="3696992" y="3292582"/>
            <a:ext cx="1165029" cy="116089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solidFill>
                  <a:schemeClr val="bg1"/>
                </a:solidFill>
                <a:latin typeface="Montserrat" pitchFamily="2" charset="77"/>
              </a:rPr>
              <a:t>HYPER-TENSION</a:t>
            </a:r>
            <a:endParaRPr sz="1000" b="1" dirty="0">
              <a:solidFill>
                <a:schemeClr val="bg1"/>
              </a:solidFill>
              <a:latin typeface="Montserrat" pitchFamily="2" charset="77"/>
            </a:endParaRPr>
          </a:p>
        </p:txBody>
      </p:sp>
      <p:sp>
        <p:nvSpPr>
          <p:cNvPr id="7" name="Google Shape;2057;p60">
            <a:extLst>
              <a:ext uri="{FF2B5EF4-FFF2-40B4-BE49-F238E27FC236}">
                <a16:creationId xmlns:a16="http://schemas.microsoft.com/office/drawing/2014/main" id="{68B23923-2667-2704-0482-504E7E030E77}"/>
              </a:ext>
            </a:extLst>
          </p:cNvPr>
          <p:cNvSpPr/>
          <p:nvPr/>
        </p:nvSpPr>
        <p:spPr>
          <a:xfrm>
            <a:off x="6907946" y="1923675"/>
            <a:ext cx="1165029" cy="116089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solidFill>
                  <a:schemeClr val="bg1"/>
                </a:solidFill>
                <a:latin typeface="Montserrat" pitchFamily="2" charset="77"/>
              </a:rPr>
              <a:t>HEART DISEASE</a:t>
            </a:r>
            <a:endParaRPr sz="1000" b="1" dirty="0">
              <a:solidFill>
                <a:schemeClr val="bg1"/>
              </a:solidFill>
              <a:latin typeface="Montserrat" pitchFamily="2" charset="77"/>
            </a:endParaRPr>
          </a:p>
        </p:txBody>
      </p:sp>
      <p:sp>
        <p:nvSpPr>
          <p:cNvPr id="8" name="Google Shape;2057;p60">
            <a:extLst>
              <a:ext uri="{FF2B5EF4-FFF2-40B4-BE49-F238E27FC236}">
                <a16:creationId xmlns:a16="http://schemas.microsoft.com/office/drawing/2014/main" id="{42DB56FE-EC76-6C65-E1D5-86BA01CB9C1B}"/>
              </a:ext>
            </a:extLst>
          </p:cNvPr>
          <p:cNvSpPr/>
          <p:nvPr/>
        </p:nvSpPr>
        <p:spPr>
          <a:xfrm>
            <a:off x="1573915" y="3292583"/>
            <a:ext cx="1221239" cy="116089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solidFill>
                  <a:schemeClr val="bg1"/>
                </a:solidFill>
                <a:latin typeface="Montserrat" pitchFamily="2" charset="77"/>
              </a:rPr>
              <a:t>SMOKING HISTORY</a:t>
            </a:r>
            <a:endParaRPr sz="1000" b="1" dirty="0">
              <a:solidFill>
                <a:schemeClr val="bg1"/>
              </a:solidFill>
              <a:latin typeface="Montserrat" pitchFamily="2" charset="77"/>
            </a:endParaRPr>
          </a:p>
        </p:txBody>
      </p:sp>
      <p:sp>
        <p:nvSpPr>
          <p:cNvPr id="9" name="Google Shape;2057;p60">
            <a:extLst>
              <a:ext uri="{FF2B5EF4-FFF2-40B4-BE49-F238E27FC236}">
                <a16:creationId xmlns:a16="http://schemas.microsoft.com/office/drawing/2014/main" id="{F6B06FB0-BD06-A565-B221-33DE984E8C31}"/>
              </a:ext>
            </a:extLst>
          </p:cNvPr>
          <p:cNvSpPr/>
          <p:nvPr/>
        </p:nvSpPr>
        <p:spPr>
          <a:xfrm>
            <a:off x="5667585" y="3292581"/>
            <a:ext cx="1165029" cy="116089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solidFill>
                  <a:schemeClr val="bg1"/>
                </a:solidFill>
                <a:latin typeface="Montserrat" pitchFamily="2" charset="77"/>
              </a:rPr>
              <a:t>HBA1C LEVEL</a:t>
            </a:r>
            <a:endParaRPr sz="1000" b="1" dirty="0">
              <a:solidFill>
                <a:schemeClr val="bg1"/>
              </a:solidFill>
              <a:latin typeface="Montserrat" pitchFamily="2" charset="77"/>
            </a:endParaRPr>
          </a:p>
        </p:txBody>
      </p:sp>
      <p:sp>
        <p:nvSpPr>
          <p:cNvPr id="10" name="Google Shape;2057;p60">
            <a:extLst>
              <a:ext uri="{FF2B5EF4-FFF2-40B4-BE49-F238E27FC236}">
                <a16:creationId xmlns:a16="http://schemas.microsoft.com/office/drawing/2014/main" id="{11F755CB-ABFC-B629-0208-D3BBA359E509}"/>
              </a:ext>
            </a:extLst>
          </p:cNvPr>
          <p:cNvSpPr/>
          <p:nvPr/>
        </p:nvSpPr>
        <p:spPr>
          <a:xfrm>
            <a:off x="7734452" y="3160145"/>
            <a:ext cx="1221239" cy="1160891"/>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b="1" dirty="0">
                <a:solidFill>
                  <a:schemeClr val="bg1"/>
                </a:solidFill>
                <a:latin typeface="Montserrat" pitchFamily="2" charset="77"/>
              </a:rPr>
              <a:t>BLOOD GLUCOSE LEVEL</a:t>
            </a:r>
            <a:endParaRPr sz="1000" b="1" dirty="0">
              <a:solidFill>
                <a:schemeClr val="bg1"/>
              </a:solidFill>
              <a:latin typeface="Montserrat" pitchFamily="2" charset="77"/>
            </a:endParaRPr>
          </a:p>
        </p:txBody>
      </p:sp>
    </p:spTree>
    <p:extLst>
      <p:ext uri="{BB962C8B-B14F-4D97-AF65-F5344CB8AC3E}">
        <p14:creationId xmlns:p14="http://schemas.microsoft.com/office/powerpoint/2010/main" val="1120249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691520" y="372526"/>
            <a:ext cx="6216426" cy="464700"/>
          </a:xfrm>
          <a:prstGeom prst="rect">
            <a:avLst/>
          </a:prstGeom>
        </p:spPr>
        <p:txBody>
          <a:bodyPr spcFirstLastPara="1" wrap="square" lIns="91425" tIns="91425" rIns="91425" bIns="91425" anchor="t" anchorCtr="0">
            <a:noAutofit/>
          </a:bodyPr>
          <a:lstStyle/>
          <a:p>
            <a:pPr marL="0" indent="0" algn="l">
              <a:buSzPts val="2400"/>
            </a:pPr>
            <a:r>
              <a:rPr lang="en-US" sz="2000" dirty="0">
                <a:latin typeface="Montserrat ExtraBold"/>
                <a:sym typeface="Montserrat ExtraBold"/>
              </a:rPr>
              <a:t>OUR DATA SOURCE - KAGGLE</a:t>
            </a:r>
          </a:p>
          <a:p>
            <a:pPr algn="l"/>
            <a:br>
              <a:rPr lang="en-US" sz="1800" dirty="0">
                <a:latin typeface="Montserrat ExtraBold" panose="00000900000000000000" pitchFamily="2" charset="0"/>
              </a:rPr>
            </a:br>
            <a:endParaRPr sz="1800" dirty="0">
              <a:latin typeface="Montserrat ExtraBold" panose="00000900000000000000" pitchFamily="2" charset="0"/>
            </a:endParaRPr>
          </a:p>
        </p:txBody>
      </p:sp>
      <p:sp>
        <p:nvSpPr>
          <p:cNvPr id="201" name="Google Shape;201;p42"/>
          <p:cNvSpPr txBox="1">
            <a:spLocks noGrp="1"/>
          </p:cNvSpPr>
          <p:nvPr>
            <p:ph type="ctrTitle"/>
          </p:nvPr>
        </p:nvSpPr>
        <p:spPr>
          <a:xfrm>
            <a:off x="282174" y="876582"/>
            <a:ext cx="6134878" cy="343703"/>
          </a:xfrm>
          <a:prstGeom prst="rect">
            <a:avLst/>
          </a:prstGeom>
        </p:spPr>
        <p:txBody>
          <a:bodyPr spcFirstLastPara="1" wrap="square" lIns="91425" tIns="91425" rIns="91425" bIns="91425" anchor="t" anchorCtr="0">
            <a:noAutofit/>
          </a:bodyPr>
          <a:lstStyle/>
          <a:p>
            <a:pPr algn="l" rtl="0" fontAlgn="base">
              <a:spcBef>
                <a:spcPts val="300"/>
              </a:spcBef>
              <a:spcAft>
                <a:spcPts val="0"/>
              </a:spcAft>
            </a:pPr>
            <a:r>
              <a:rPr lang="en-US" sz="1400" b="1" i="0" u="sng" dirty="0">
                <a:solidFill>
                  <a:schemeClr val="accent1"/>
                </a:solidFill>
                <a:effectLst/>
                <a:latin typeface="-apple-system"/>
                <a:hlinkClick r:id="rId3">
                  <a:extLst>
                    <a:ext uri="{A12FA001-AC4F-418D-AE19-62706E023703}">
                      <ahyp:hlinkClr xmlns:ahyp="http://schemas.microsoft.com/office/drawing/2018/hyperlinkcolor" val="tx"/>
                    </a:ext>
                  </a:extLst>
                </a:hlinkClick>
              </a:rPr>
              <a:t>https://www.kaggle.com/datasets/iammustafatz/diabetes-prediction-dataset</a:t>
            </a:r>
            <a:endParaRPr lang="en-US" sz="2400" i="0" u="none" strike="noStrike" dirty="0">
              <a:solidFill>
                <a:schemeClr val="accent1"/>
              </a:solidFill>
              <a:effectLst/>
              <a:latin typeface="Montserrat" panose="00000500000000000000" pitchFamily="2" charset="0"/>
            </a:endParaRPr>
          </a:p>
        </p:txBody>
      </p:sp>
      <p:cxnSp>
        <p:nvCxnSpPr>
          <p:cNvPr id="3" name="Google Shape;234;p46">
            <a:extLst>
              <a:ext uri="{FF2B5EF4-FFF2-40B4-BE49-F238E27FC236}">
                <a16:creationId xmlns:a16="http://schemas.microsoft.com/office/drawing/2014/main" id="{FEDA39C6-4B39-2D8F-F9BE-BAA314D3256C}"/>
              </a:ext>
            </a:extLst>
          </p:cNvPr>
          <p:cNvCxnSpPr/>
          <p:nvPr/>
        </p:nvCxnSpPr>
        <p:spPr>
          <a:xfrm>
            <a:off x="933992" y="27570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3">
            <a:extLst>
              <a:ext uri="{FF2B5EF4-FFF2-40B4-BE49-F238E27FC236}">
                <a16:creationId xmlns:a16="http://schemas.microsoft.com/office/drawing/2014/main" id="{3800CEA2-4FFE-6FAA-9D6F-30908184B2F9}"/>
              </a:ext>
            </a:extLst>
          </p:cNvPr>
          <p:cNvPicPr>
            <a:picLocks noChangeAspect="1"/>
          </p:cNvPicPr>
          <p:nvPr/>
        </p:nvPicPr>
        <p:blipFill>
          <a:blip r:embed="rId4"/>
          <a:stretch>
            <a:fillRect/>
          </a:stretch>
        </p:blipFill>
        <p:spPr>
          <a:xfrm>
            <a:off x="292203" y="1372981"/>
            <a:ext cx="2719935" cy="1063998"/>
          </a:xfrm>
          <a:prstGeom prst="rect">
            <a:avLst/>
          </a:prstGeom>
        </p:spPr>
      </p:pic>
      <p:pic>
        <p:nvPicPr>
          <p:cNvPr id="6" name="Picture 5">
            <a:extLst>
              <a:ext uri="{FF2B5EF4-FFF2-40B4-BE49-F238E27FC236}">
                <a16:creationId xmlns:a16="http://schemas.microsoft.com/office/drawing/2014/main" id="{C101CF08-9F66-376F-2EFE-72126AC0D705}"/>
              </a:ext>
            </a:extLst>
          </p:cNvPr>
          <p:cNvPicPr>
            <a:picLocks noChangeAspect="1"/>
          </p:cNvPicPr>
          <p:nvPr/>
        </p:nvPicPr>
        <p:blipFill>
          <a:blip r:embed="rId5"/>
          <a:stretch>
            <a:fillRect/>
          </a:stretch>
        </p:blipFill>
        <p:spPr>
          <a:xfrm>
            <a:off x="3178307" y="1367167"/>
            <a:ext cx="2787383" cy="1063998"/>
          </a:xfrm>
          <a:prstGeom prst="rect">
            <a:avLst/>
          </a:prstGeom>
        </p:spPr>
      </p:pic>
      <p:pic>
        <p:nvPicPr>
          <p:cNvPr id="8" name="Picture 7">
            <a:extLst>
              <a:ext uri="{FF2B5EF4-FFF2-40B4-BE49-F238E27FC236}">
                <a16:creationId xmlns:a16="http://schemas.microsoft.com/office/drawing/2014/main" id="{829B9B23-BAF7-D914-2805-059D388DEE58}"/>
              </a:ext>
            </a:extLst>
          </p:cNvPr>
          <p:cNvPicPr>
            <a:picLocks noChangeAspect="1"/>
          </p:cNvPicPr>
          <p:nvPr/>
        </p:nvPicPr>
        <p:blipFill>
          <a:blip r:embed="rId6"/>
          <a:stretch>
            <a:fillRect/>
          </a:stretch>
        </p:blipFill>
        <p:spPr>
          <a:xfrm>
            <a:off x="6141888" y="1367167"/>
            <a:ext cx="2787383" cy="1063997"/>
          </a:xfrm>
          <a:prstGeom prst="rect">
            <a:avLst/>
          </a:prstGeom>
        </p:spPr>
      </p:pic>
      <p:pic>
        <p:nvPicPr>
          <p:cNvPr id="10" name="Picture 9">
            <a:extLst>
              <a:ext uri="{FF2B5EF4-FFF2-40B4-BE49-F238E27FC236}">
                <a16:creationId xmlns:a16="http://schemas.microsoft.com/office/drawing/2014/main" id="{8F24A99B-8BCE-2F29-F5F5-6D236F72DA62}"/>
              </a:ext>
            </a:extLst>
          </p:cNvPr>
          <p:cNvPicPr>
            <a:picLocks noChangeAspect="1"/>
          </p:cNvPicPr>
          <p:nvPr/>
        </p:nvPicPr>
        <p:blipFill>
          <a:blip r:embed="rId7"/>
          <a:stretch>
            <a:fillRect/>
          </a:stretch>
        </p:blipFill>
        <p:spPr>
          <a:xfrm>
            <a:off x="282174" y="2571750"/>
            <a:ext cx="2719935" cy="1144736"/>
          </a:xfrm>
          <a:prstGeom prst="rect">
            <a:avLst/>
          </a:prstGeom>
        </p:spPr>
      </p:pic>
      <p:pic>
        <p:nvPicPr>
          <p:cNvPr id="12" name="Picture 11">
            <a:extLst>
              <a:ext uri="{FF2B5EF4-FFF2-40B4-BE49-F238E27FC236}">
                <a16:creationId xmlns:a16="http://schemas.microsoft.com/office/drawing/2014/main" id="{866BFED0-CFDF-25C7-FFFC-D6DFA6763645}"/>
              </a:ext>
            </a:extLst>
          </p:cNvPr>
          <p:cNvPicPr>
            <a:picLocks noChangeAspect="1"/>
          </p:cNvPicPr>
          <p:nvPr/>
        </p:nvPicPr>
        <p:blipFill>
          <a:blip r:embed="rId8"/>
          <a:stretch>
            <a:fillRect/>
          </a:stretch>
        </p:blipFill>
        <p:spPr>
          <a:xfrm>
            <a:off x="3178307" y="2607101"/>
            <a:ext cx="2787383" cy="1144736"/>
          </a:xfrm>
          <a:prstGeom prst="rect">
            <a:avLst/>
          </a:prstGeom>
        </p:spPr>
      </p:pic>
      <p:pic>
        <p:nvPicPr>
          <p:cNvPr id="14" name="Picture 13">
            <a:extLst>
              <a:ext uri="{FF2B5EF4-FFF2-40B4-BE49-F238E27FC236}">
                <a16:creationId xmlns:a16="http://schemas.microsoft.com/office/drawing/2014/main" id="{1673AC47-07C4-BA60-B783-626956E31344}"/>
              </a:ext>
            </a:extLst>
          </p:cNvPr>
          <p:cNvPicPr>
            <a:picLocks noChangeAspect="1"/>
          </p:cNvPicPr>
          <p:nvPr/>
        </p:nvPicPr>
        <p:blipFill>
          <a:blip r:embed="rId9"/>
          <a:stretch>
            <a:fillRect/>
          </a:stretch>
        </p:blipFill>
        <p:spPr>
          <a:xfrm>
            <a:off x="6141888" y="2607101"/>
            <a:ext cx="2787383" cy="1144736"/>
          </a:xfrm>
          <a:prstGeom prst="rect">
            <a:avLst/>
          </a:prstGeom>
        </p:spPr>
      </p:pic>
      <p:pic>
        <p:nvPicPr>
          <p:cNvPr id="16" name="Picture 15">
            <a:extLst>
              <a:ext uri="{FF2B5EF4-FFF2-40B4-BE49-F238E27FC236}">
                <a16:creationId xmlns:a16="http://schemas.microsoft.com/office/drawing/2014/main" id="{8D8A7772-4EED-3BE8-3D76-F9A1156F230A}"/>
              </a:ext>
            </a:extLst>
          </p:cNvPr>
          <p:cNvPicPr>
            <a:picLocks noChangeAspect="1"/>
          </p:cNvPicPr>
          <p:nvPr/>
        </p:nvPicPr>
        <p:blipFill>
          <a:blip r:embed="rId10"/>
          <a:stretch>
            <a:fillRect/>
          </a:stretch>
        </p:blipFill>
        <p:spPr>
          <a:xfrm>
            <a:off x="282174" y="3862195"/>
            <a:ext cx="2719935" cy="1144736"/>
          </a:xfrm>
          <a:prstGeom prst="rect">
            <a:avLst/>
          </a:prstGeom>
        </p:spPr>
      </p:pic>
      <p:pic>
        <p:nvPicPr>
          <p:cNvPr id="18" name="Picture 17">
            <a:extLst>
              <a:ext uri="{FF2B5EF4-FFF2-40B4-BE49-F238E27FC236}">
                <a16:creationId xmlns:a16="http://schemas.microsoft.com/office/drawing/2014/main" id="{0FA6ABBE-758B-4B19-3245-F892AD66B40A}"/>
              </a:ext>
            </a:extLst>
          </p:cNvPr>
          <p:cNvPicPr>
            <a:picLocks noChangeAspect="1"/>
          </p:cNvPicPr>
          <p:nvPr/>
        </p:nvPicPr>
        <p:blipFill>
          <a:blip r:embed="rId11"/>
          <a:stretch>
            <a:fillRect/>
          </a:stretch>
        </p:blipFill>
        <p:spPr>
          <a:xfrm>
            <a:off x="3202690" y="3862194"/>
            <a:ext cx="2763000" cy="1144735"/>
          </a:xfrm>
          <a:prstGeom prst="rect">
            <a:avLst/>
          </a:prstGeom>
        </p:spPr>
      </p:pic>
      <p:pic>
        <p:nvPicPr>
          <p:cNvPr id="20" name="Picture 19">
            <a:extLst>
              <a:ext uri="{FF2B5EF4-FFF2-40B4-BE49-F238E27FC236}">
                <a16:creationId xmlns:a16="http://schemas.microsoft.com/office/drawing/2014/main" id="{8B606922-AED3-9B88-40B6-F9A1CFD90D62}"/>
              </a:ext>
            </a:extLst>
          </p:cNvPr>
          <p:cNvPicPr>
            <a:picLocks noChangeAspect="1"/>
          </p:cNvPicPr>
          <p:nvPr/>
        </p:nvPicPr>
        <p:blipFill>
          <a:blip r:embed="rId12"/>
          <a:stretch>
            <a:fillRect/>
          </a:stretch>
        </p:blipFill>
        <p:spPr>
          <a:xfrm>
            <a:off x="6166271" y="3862194"/>
            <a:ext cx="2787383" cy="1144736"/>
          </a:xfrm>
          <a:prstGeom prst="rect">
            <a:avLst/>
          </a:prstGeom>
        </p:spPr>
      </p:pic>
    </p:spTree>
    <p:extLst>
      <p:ext uri="{BB962C8B-B14F-4D97-AF65-F5344CB8AC3E}">
        <p14:creationId xmlns:p14="http://schemas.microsoft.com/office/powerpoint/2010/main" val="4203033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4735872"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Data Exploration</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What does the data look like?</a:t>
            </a:r>
          </a:p>
          <a:p>
            <a:pPr marL="0" lvl="0" indent="0" algn="l" rtl="0">
              <a:spcBef>
                <a:spcPts val="0"/>
              </a:spcBef>
              <a:spcAft>
                <a:spcPts val="0"/>
              </a:spcAft>
              <a:buNone/>
            </a:pPr>
            <a:r>
              <a:rPr lang="en-US" sz="1400" dirty="0"/>
              <a:t>What features are there?</a:t>
            </a: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730849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691519" y="372526"/>
            <a:ext cx="7339297" cy="464700"/>
          </a:xfrm>
          <a:prstGeom prst="rect">
            <a:avLst/>
          </a:prstGeom>
        </p:spPr>
        <p:txBody>
          <a:bodyPr spcFirstLastPara="1" wrap="square" lIns="91425" tIns="91425" rIns="91425" bIns="91425" anchor="t" anchorCtr="0">
            <a:noAutofit/>
          </a:bodyPr>
          <a:lstStyle/>
          <a:p>
            <a:pPr marL="0" indent="0" algn="l">
              <a:buSzPts val="2400"/>
            </a:pPr>
            <a:r>
              <a:rPr lang="en-US" sz="2000" dirty="0">
                <a:latin typeface="Montserrat ExtraBold"/>
                <a:sym typeface="Montserrat ExtraBold"/>
              </a:rPr>
              <a:t>FEATURE ENGINEERING - DATA EXPLORATION</a:t>
            </a:r>
          </a:p>
          <a:p>
            <a:pPr algn="l"/>
            <a:br>
              <a:rPr lang="en-US" sz="1800" dirty="0">
                <a:latin typeface="Montserrat ExtraBold" panose="00000900000000000000" pitchFamily="2" charset="0"/>
              </a:rPr>
            </a:br>
            <a:endParaRPr sz="1800" dirty="0">
              <a:latin typeface="Montserrat ExtraBold" panose="00000900000000000000" pitchFamily="2" charset="0"/>
            </a:endParaRPr>
          </a:p>
        </p:txBody>
      </p:sp>
      <p:sp>
        <p:nvSpPr>
          <p:cNvPr id="201" name="Google Shape;201;p42"/>
          <p:cNvSpPr txBox="1">
            <a:spLocks noGrp="1"/>
          </p:cNvSpPr>
          <p:nvPr>
            <p:ph type="ctrTitle"/>
          </p:nvPr>
        </p:nvSpPr>
        <p:spPr>
          <a:xfrm>
            <a:off x="747423" y="1200787"/>
            <a:ext cx="6624584" cy="3013403"/>
          </a:xfrm>
          <a:prstGeom prst="rect">
            <a:avLst/>
          </a:prstGeom>
        </p:spPr>
        <p:txBody>
          <a:bodyPr spcFirstLastPara="1" wrap="square" lIns="91425" tIns="91425" rIns="91425" bIns="91425" anchor="t" anchorCtr="0">
            <a:noAutofit/>
          </a:bodyPr>
          <a:lstStyle/>
          <a:p>
            <a:pPr algn="l"/>
            <a:r>
              <a:rPr lang="en-US" sz="1400" dirty="0">
                <a:solidFill>
                  <a:schemeClr val="bg1"/>
                </a:solidFill>
                <a:latin typeface="Montserrat" pitchFamily="2" charset="77"/>
              </a:rPr>
              <a:t>Using tools such as Spark, and Python, we e</a:t>
            </a:r>
            <a:r>
              <a:rPr lang="en-US" sz="1400" i="0" u="none" strike="noStrike" dirty="0">
                <a:solidFill>
                  <a:schemeClr val="bg1"/>
                </a:solidFill>
                <a:effectLst/>
                <a:latin typeface="Montserrat" pitchFamily="2" charset="77"/>
              </a:rPr>
              <a:t>xplored the data to find additional details :</a:t>
            </a:r>
            <a:br>
              <a:rPr lang="en-US" sz="1400" i="0" u="none" strike="noStrike" dirty="0">
                <a:solidFill>
                  <a:schemeClr val="bg1"/>
                </a:solidFill>
                <a:effectLst/>
                <a:latin typeface="Montserrat" pitchFamily="2" charset="77"/>
              </a:rPr>
            </a:br>
            <a:br>
              <a:rPr lang="en-US" sz="1400" i="0" u="none" strike="noStrike" dirty="0">
                <a:solidFill>
                  <a:schemeClr val="bg1"/>
                </a:solidFill>
                <a:effectLst/>
                <a:latin typeface="Montserrat" pitchFamily="2" charset="77"/>
              </a:rPr>
            </a:br>
            <a:r>
              <a:rPr lang="en-US" sz="1400" i="0" u="none" strike="noStrike" dirty="0">
                <a:solidFill>
                  <a:schemeClr val="bg1"/>
                </a:solidFill>
                <a:effectLst/>
                <a:latin typeface="Montserrat" pitchFamily="2" charset="77"/>
              </a:rPr>
              <a:t>- Count of the number of rows</a:t>
            </a:r>
            <a:br>
              <a:rPr lang="en-US" sz="1400" i="0" u="none" strike="noStrike" dirty="0">
                <a:solidFill>
                  <a:schemeClr val="bg1"/>
                </a:solidFill>
                <a:effectLst/>
                <a:latin typeface="Montserrat" pitchFamily="2" charset="77"/>
              </a:rPr>
            </a:br>
            <a:r>
              <a:rPr lang="en-US" sz="1400" i="0" u="none" strike="noStrike" dirty="0">
                <a:solidFill>
                  <a:schemeClr val="bg1"/>
                </a:solidFill>
                <a:effectLst/>
                <a:latin typeface="Montserrat" pitchFamily="2" charset="77"/>
              </a:rPr>
              <a:t>- Study of the schema</a:t>
            </a:r>
            <a:br>
              <a:rPr lang="en-US" sz="1400" i="0" u="none" strike="noStrike" dirty="0">
                <a:solidFill>
                  <a:schemeClr val="bg1"/>
                </a:solidFill>
                <a:effectLst/>
                <a:latin typeface="Montserrat" pitchFamily="2" charset="77"/>
              </a:rPr>
            </a:br>
            <a:r>
              <a:rPr lang="en-US" sz="1400" i="0" u="none" strike="noStrike" dirty="0">
                <a:solidFill>
                  <a:schemeClr val="bg1"/>
                </a:solidFill>
                <a:effectLst/>
                <a:latin typeface="Montserrat" pitchFamily="2" charset="77"/>
              </a:rPr>
              <a:t>- Count of total number of diabetic and non-diabetic values. </a:t>
            </a:r>
            <a:br>
              <a:rPr lang="en-US" sz="1400" i="0" u="none" strike="noStrike" dirty="0">
                <a:solidFill>
                  <a:schemeClr val="bg1"/>
                </a:solidFill>
                <a:effectLst/>
                <a:latin typeface="Montserrat" pitchFamily="2" charset="77"/>
              </a:rPr>
            </a:br>
            <a:r>
              <a:rPr lang="en-US" sz="1400" i="0" u="none" strike="noStrike" dirty="0">
                <a:solidFill>
                  <a:schemeClr val="bg1"/>
                </a:solidFill>
                <a:effectLst/>
                <a:latin typeface="Montserrat" pitchFamily="2" charset="77"/>
              </a:rPr>
              <a:t>  (</a:t>
            </a:r>
            <a:r>
              <a:rPr lang="en-US" sz="1400" i="1" u="none" strike="noStrike" dirty="0">
                <a:solidFill>
                  <a:schemeClr val="bg1"/>
                </a:solidFill>
                <a:effectLst/>
                <a:latin typeface="Montserrat" pitchFamily="2" charset="77"/>
              </a:rPr>
              <a:t>Note: 1 - Presence of diabetes, 0 - Absence of diabetes)</a:t>
            </a:r>
            <a:br>
              <a:rPr lang="en-US" sz="1400" i="1" u="none" strike="noStrike" dirty="0">
                <a:solidFill>
                  <a:schemeClr val="bg1"/>
                </a:solidFill>
                <a:effectLst/>
                <a:latin typeface="Montserrat" pitchFamily="2" charset="77"/>
              </a:rPr>
            </a:br>
            <a:r>
              <a:rPr lang="en-US" sz="1400" i="0" u="none" strike="noStrike" dirty="0">
                <a:solidFill>
                  <a:schemeClr val="bg1"/>
                </a:solidFill>
                <a:effectLst/>
                <a:latin typeface="Montserrat" pitchFamily="2" charset="77"/>
              </a:rPr>
              <a:t>- Count of total number of gender types</a:t>
            </a:r>
            <a:br>
              <a:rPr lang="en-US" sz="1400" i="0" u="none" strike="noStrike" dirty="0">
                <a:solidFill>
                  <a:schemeClr val="bg1"/>
                </a:solidFill>
                <a:effectLst/>
                <a:latin typeface="Montserrat" pitchFamily="2" charset="77"/>
              </a:rPr>
            </a:br>
            <a:r>
              <a:rPr lang="en-US" sz="1400" i="0" u="none" strike="noStrike" dirty="0">
                <a:solidFill>
                  <a:schemeClr val="bg1"/>
                </a:solidFill>
                <a:effectLst/>
                <a:latin typeface="Montserrat" pitchFamily="2" charset="77"/>
              </a:rPr>
              <a:t>- Check for empty values in the gender column</a:t>
            </a:r>
            <a:br>
              <a:rPr lang="en-US" sz="1400" i="0" u="none" strike="noStrike" dirty="0">
                <a:solidFill>
                  <a:schemeClr val="bg1"/>
                </a:solidFill>
                <a:effectLst/>
                <a:latin typeface="Montserrat" pitchFamily="2" charset="77"/>
              </a:rPr>
            </a:br>
            <a:r>
              <a:rPr lang="en-US" sz="1400" i="0" u="none" strike="noStrike" dirty="0">
                <a:solidFill>
                  <a:schemeClr val="bg1"/>
                </a:solidFill>
                <a:effectLst/>
                <a:latin typeface="Montserrat" pitchFamily="2" charset="77"/>
              </a:rPr>
              <a:t>- Get summary statistics to describe the data frames count, mean, </a:t>
            </a:r>
            <a:r>
              <a:rPr lang="en-US" sz="1400" i="0" u="none" strike="noStrike" dirty="0" err="1">
                <a:solidFill>
                  <a:schemeClr val="bg1"/>
                </a:solidFill>
                <a:effectLst/>
                <a:latin typeface="Montserrat" pitchFamily="2" charset="77"/>
              </a:rPr>
              <a:t>stddev</a:t>
            </a:r>
            <a:r>
              <a:rPr lang="en-US" sz="1400" i="0" u="none" strike="noStrike" dirty="0">
                <a:solidFill>
                  <a:schemeClr val="bg1"/>
                </a:solidFill>
                <a:effectLst/>
                <a:latin typeface="Montserrat" pitchFamily="2" charset="77"/>
              </a:rPr>
              <a:t>, min and max</a:t>
            </a:r>
          </a:p>
        </p:txBody>
      </p:sp>
      <p:cxnSp>
        <p:nvCxnSpPr>
          <p:cNvPr id="3" name="Google Shape;234;p46">
            <a:extLst>
              <a:ext uri="{FF2B5EF4-FFF2-40B4-BE49-F238E27FC236}">
                <a16:creationId xmlns:a16="http://schemas.microsoft.com/office/drawing/2014/main" id="{FEDA39C6-4B39-2D8F-F9BE-BAA314D3256C}"/>
              </a:ext>
            </a:extLst>
          </p:cNvPr>
          <p:cNvCxnSpPr/>
          <p:nvPr/>
        </p:nvCxnSpPr>
        <p:spPr>
          <a:xfrm>
            <a:off x="933992" y="27570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259637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691520" y="372526"/>
            <a:ext cx="6216426" cy="464700"/>
          </a:xfrm>
          <a:prstGeom prst="rect">
            <a:avLst/>
          </a:prstGeom>
        </p:spPr>
        <p:txBody>
          <a:bodyPr spcFirstLastPara="1" wrap="square" lIns="91425" tIns="91425" rIns="91425" bIns="91425" anchor="t" anchorCtr="0">
            <a:noAutofit/>
          </a:bodyPr>
          <a:lstStyle/>
          <a:p>
            <a:pPr marL="0" indent="0" algn="l">
              <a:buSzPts val="2400"/>
            </a:pPr>
            <a:r>
              <a:rPr lang="en-US" sz="2000" dirty="0">
                <a:latin typeface="Montserrat ExtraBold"/>
                <a:sym typeface="Montserrat ExtraBold"/>
              </a:rPr>
              <a:t>FEATURE ENGINEERING – DATA CLEANING</a:t>
            </a:r>
          </a:p>
          <a:p>
            <a:pPr algn="l"/>
            <a:br>
              <a:rPr lang="en-US" sz="1800" dirty="0">
                <a:latin typeface="Montserrat ExtraBold" panose="00000900000000000000" pitchFamily="2" charset="0"/>
              </a:rPr>
            </a:br>
            <a:endParaRPr sz="1800" dirty="0">
              <a:latin typeface="Montserrat ExtraBold" panose="00000900000000000000" pitchFamily="2" charset="0"/>
            </a:endParaRPr>
          </a:p>
        </p:txBody>
      </p:sp>
      <p:sp>
        <p:nvSpPr>
          <p:cNvPr id="201" name="Google Shape;201;p42"/>
          <p:cNvSpPr txBox="1">
            <a:spLocks noGrp="1"/>
          </p:cNvSpPr>
          <p:nvPr>
            <p:ph type="ctrTitle"/>
          </p:nvPr>
        </p:nvSpPr>
        <p:spPr>
          <a:xfrm>
            <a:off x="747423" y="1200787"/>
            <a:ext cx="6624584" cy="3013403"/>
          </a:xfrm>
          <a:prstGeom prst="rect">
            <a:avLst/>
          </a:prstGeom>
        </p:spPr>
        <p:txBody>
          <a:bodyPr spcFirstLastPara="1" wrap="square" lIns="91425" tIns="91425" rIns="91425" bIns="91425" anchor="t" anchorCtr="0">
            <a:noAutofit/>
          </a:bodyPr>
          <a:lstStyle/>
          <a:p>
            <a:pPr algn="l"/>
            <a:r>
              <a:rPr lang="en-US" sz="1400" i="0" u="none" strike="noStrike" dirty="0">
                <a:solidFill>
                  <a:schemeClr val="bg1"/>
                </a:solidFill>
                <a:effectLst/>
                <a:latin typeface="Montserrat" pitchFamily="2" charset="77"/>
              </a:rPr>
              <a:t>Cleaned and Prepared data </a:t>
            </a:r>
            <a:br>
              <a:rPr lang="en-US" sz="1400" i="0" u="none" strike="noStrike" dirty="0">
                <a:solidFill>
                  <a:schemeClr val="bg1"/>
                </a:solidFill>
                <a:effectLst/>
                <a:latin typeface="Montserrat" pitchFamily="2" charset="77"/>
              </a:rPr>
            </a:br>
            <a:br>
              <a:rPr lang="en-US" sz="1400" i="0" u="none" strike="noStrike" dirty="0">
                <a:solidFill>
                  <a:schemeClr val="bg1"/>
                </a:solidFill>
                <a:effectLst/>
                <a:latin typeface="Montserrat" pitchFamily="2" charset="77"/>
              </a:rPr>
            </a:br>
            <a:r>
              <a:rPr lang="en-US" sz="1400" i="0" u="none" strike="noStrike" dirty="0">
                <a:solidFill>
                  <a:schemeClr val="bg1"/>
                </a:solidFill>
                <a:effectLst/>
                <a:latin typeface="Montserrat" pitchFamily="2" charset="77"/>
              </a:rPr>
              <a:t>- Check for null values</a:t>
            </a:r>
            <a:br>
              <a:rPr lang="en-US" sz="1400" i="0" u="none" strike="noStrike" dirty="0">
                <a:solidFill>
                  <a:schemeClr val="bg1"/>
                </a:solidFill>
                <a:effectLst/>
                <a:latin typeface="Montserrat" pitchFamily="2" charset="77"/>
              </a:rPr>
            </a:br>
            <a:r>
              <a:rPr lang="en-US" sz="1400" i="0" u="none" strike="noStrike" dirty="0">
                <a:solidFill>
                  <a:schemeClr val="bg1"/>
                </a:solidFill>
                <a:effectLst/>
                <a:latin typeface="Montserrat" pitchFamily="2" charset="77"/>
              </a:rPr>
              <a:t>- Get rid of the "Other" value in the </a:t>
            </a:r>
            <a:r>
              <a:rPr lang="en-US" sz="1400" i="1" u="none" strike="noStrike" dirty="0">
                <a:solidFill>
                  <a:schemeClr val="bg1"/>
                </a:solidFill>
                <a:effectLst/>
                <a:latin typeface="Montserrat" pitchFamily="2" charset="77"/>
              </a:rPr>
              <a:t>gender</a:t>
            </a:r>
            <a:r>
              <a:rPr lang="en-US" sz="1400" i="0" u="none" strike="noStrike" dirty="0">
                <a:solidFill>
                  <a:schemeClr val="bg1"/>
                </a:solidFill>
                <a:effectLst/>
                <a:latin typeface="Montserrat" pitchFamily="2" charset="77"/>
              </a:rPr>
              <a:t> column to limit it to Male and Female values</a:t>
            </a:r>
            <a:br>
              <a:rPr lang="en-US" sz="1400" i="0" u="none" strike="noStrike" dirty="0">
                <a:solidFill>
                  <a:schemeClr val="bg1"/>
                </a:solidFill>
                <a:effectLst/>
                <a:latin typeface="Montserrat" pitchFamily="2" charset="77"/>
              </a:rPr>
            </a:br>
            <a:r>
              <a:rPr lang="en-US" sz="1400" i="0" u="none" strike="noStrike" dirty="0">
                <a:solidFill>
                  <a:schemeClr val="bg1"/>
                </a:solidFill>
                <a:effectLst/>
                <a:latin typeface="Montserrat" pitchFamily="2" charset="77"/>
              </a:rPr>
              <a:t>- Remove the "No Info" value from the </a:t>
            </a:r>
            <a:r>
              <a:rPr lang="en-US" sz="1400" i="1" u="none" strike="noStrike" dirty="0" err="1">
                <a:solidFill>
                  <a:schemeClr val="bg1"/>
                </a:solidFill>
                <a:effectLst/>
                <a:latin typeface="Montserrat" pitchFamily="2" charset="77"/>
              </a:rPr>
              <a:t>smoking_history</a:t>
            </a:r>
            <a:r>
              <a:rPr lang="en-US" sz="1400" i="0" u="none" strike="noStrike" dirty="0">
                <a:solidFill>
                  <a:schemeClr val="bg1"/>
                </a:solidFill>
                <a:effectLst/>
                <a:latin typeface="Montserrat" pitchFamily="2" charset="77"/>
              </a:rPr>
              <a:t> column as that will not be useful data for our ML model</a:t>
            </a:r>
            <a:br>
              <a:rPr lang="en-US" sz="1400" i="0" u="none" strike="noStrike" dirty="0">
                <a:solidFill>
                  <a:schemeClr val="bg1"/>
                </a:solidFill>
                <a:effectLst/>
                <a:latin typeface="Montserrat" pitchFamily="2" charset="77"/>
              </a:rPr>
            </a:br>
            <a:r>
              <a:rPr lang="en-US" sz="1400" i="0" u="none" strike="noStrike" dirty="0">
                <a:solidFill>
                  <a:schemeClr val="bg1"/>
                </a:solidFill>
                <a:effectLst/>
                <a:latin typeface="Montserrat" pitchFamily="2" charset="77"/>
              </a:rPr>
              <a:t>- Assign 0 and 1 values in </a:t>
            </a:r>
            <a:r>
              <a:rPr lang="en-US" sz="1400" i="1" u="none" strike="noStrike" dirty="0">
                <a:solidFill>
                  <a:schemeClr val="bg1"/>
                </a:solidFill>
                <a:effectLst/>
                <a:latin typeface="Montserrat" pitchFamily="2" charset="77"/>
              </a:rPr>
              <a:t>gender</a:t>
            </a:r>
            <a:r>
              <a:rPr lang="en-US" sz="1400" i="0" u="none" strike="noStrike" dirty="0">
                <a:solidFill>
                  <a:schemeClr val="bg1"/>
                </a:solidFill>
                <a:effectLst/>
                <a:latin typeface="Montserrat" pitchFamily="2" charset="77"/>
              </a:rPr>
              <a:t> column where 0 means "Female" and 1 means "Male"</a:t>
            </a:r>
            <a:br>
              <a:rPr lang="en-US" sz="1400" i="0" u="none" strike="noStrike" dirty="0">
                <a:solidFill>
                  <a:schemeClr val="bg1"/>
                </a:solidFill>
                <a:effectLst/>
                <a:latin typeface="Montserrat" pitchFamily="2" charset="77"/>
              </a:rPr>
            </a:br>
            <a:r>
              <a:rPr lang="en-US" sz="1400" i="0" u="none" strike="noStrike" dirty="0">
                <a:solidFill>
                  <a:schemeClr val="bg1"/>
                </a:solidFill>
                <a:effectLst/>
                <a:latin typeface="Montserrat" pitchFamily="2" charset="77"/>
              </a:rPr>
              <a:t>- Assign numeric values to the </a:t>
            </a:r>
            <a:r>
              <a:rPr lang="en-US" sz="1400" i="1" u="none" strike="noStrike" dirty="0" err="1">
                <a:solidFill>
                  <a:schemeClr val="bg1"/>
                </a:solidFill>
                <a:effectLst/>
                <a:latin typeface="Montserrat" pitchFamily="2" charset="77"/>
              </a:rPr>
              <a:t>smoking_history</a:t>
            </a:r>
            <a:r>
              <a:rPr lang="en-US" sz="1400" i="0" u="none" strike="noStrike" dirty="0">
                <a:solidFill>
                  <a:schemeClr val="bg1"/>
                </a:solidFill>
                <a:effectLst/>
                <a:latin typeface="Montserrat" pitchFamily="2" charset="77"/>
              </a:rPr>
              <a:t> column where "never" = 0, "ever" = 1, "not current" = 2, "current" = 3, "former" = 4</a:t>
            </a:r>
          </a:p>
        </p:txBody>
      </p:sp>
      <p:cxnSp>
        <p:nvCxnSpPr>
          <p:cNvPr id="3" name="Google Shape;234;p46">
            <a:extLst>
              <a:ext uri="{FF2B5EF4-FFF2-40B4-BE49-F238E27FC236}">
                <a16:creationId xmlns:a16="http://schemas.microsoft.com/office/drawing/2014/main" id="{FEDA39C6-4B39-2D8F-F9BE-BAA314D3256C}"/>
              </a:ext>
            </a:extLst>
          </p:cNvPr>
          <p:cNvCxnSpPr/>
          <p:nvPr/>
        </p:nvCxnSpPr>
        <p:spPr>
          <a:xfrm>
            <a:off x="933992" y="27570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536440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8" y="3177750"/>
            <a:ext cx="5381331"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Analysis &amp; Machine Learning</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208" name="Google Shape;208;p43"/>
          <p:cNvSpPr txBox="1">
            <a:spLocks noGrp="1"/>
          </p:cNvSpPr>
          <p:nvPr>
            <p:ph type="subTitle" idx="1"/>
          </p:nvPr>
        </p:nvSpPr>
        <p:spPr>
          <a:xfrm>
            <a:off x="3762669" y="3720650"/>
            <a:ext cx="4205669" cy="464700"/>
          </a:xfrm>
          <a:prstGeom prst="rect">
            <a:avLst/>
          </a:prstGeom>
        </p:spPr>
        <p:txBody>
          <a:bodyPr spcFirstLastPara="1" wrap="square" lIns="91425" tIns="91425" rIns="91425" bIns="91425" anchor="t" anchorCtr="0">
            <a:noAutofit/>
          </a:bodyPr>
          <a:lstStyle/>
          <a:p>
            <a:pPr marL="0" indent="0"/>
            <a:r>
              <a:rPr lang="en-US" sz="1400" dirty="0"/>
              <a:t>Are there any trends?</a:t>
            </a:r>
          </a:p>
          <a:p>
            <a:pPr marL="0" indent="0"/>
            <a:r>
              <a:rPr lang="en-US" sz="1400" dirty="0"/>
              <a:t>What insights can we draw from ML?</a:t>
            </a: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799165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10" name="Picture 9">
            <a:extLst>
              <a:ext uri="{FF2B5EF4-FFF2-40B4-BE49-F238E27FC236}">
                <a16:creationId xmlns:a16="http://schemas.microsoft.com/office/drawing/2014/main" id="{6B55DECF-AA07-805C-3973-07AA9060F592}"/>
              </a:ext>
            </a:extLst>
          </p:cNvPr>
          <p:cNvPicPr>
            <a:picLocks noChangeAspect="1"/>
          </p:cNvPicPr>
          <p:nvPr/>
        </p:nvPicPr>
        <p:blipFill>
          <a:blip r:embed="rId3"/>
          <a:stretch>
            <a:fillRect/>
          </a:stretch>
        </p:blipFill>
        <p:spPr>
          <a:xfrm>
            <a:off x="1" y="0"/>
            <a:ext cx="9143999" cy="5143500"/>
          </a:xfrm>
          <a:prstGeom prst="rect">
            <a:avLst/>
          </a:prstGeom>
        </p:spPr>
      </p:pic>
      <p:sp>
        <p:nvSpPr>
          <p:cNvPr id="11" name="Google Shape;265;p48">
            <a:extLst>
              <a:ext uri="{FF2B5EF4-FFF2-40B4-BE49-F238E27FC236}">
                <a16:creationId xmlns:a16="http://schemas.microsoft.com/office/drawing/2014/main" id="{B772D664-41E0-717D-AE7B-05ADC5C6AF61}"/>
              </a:ext>
            </a:extLst>
          </p:cNvPr>
          <p:cNvSpPr txBox="1">
            <a:spLocks/>
          </p:cNvSpPr>
          <p:nvPr/>
        </p:nvSpPr>
        <p:spPr>
          <a:xfrm>
            <a:off x="6938682" y="0"/>
            <a:ext cx="2141024" cy="123279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Montserrat ExtraBold"/>
              <a:buNone/>
              <a:defRPr sz="3000" b="1"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3000"/>
              <a:buFont typeface="Montserrat"/>
              <a:buNone/>
              <a:defRPr sz="3000" b="1" i="0" u="none" strike="noStrike" cap="none">
                <a:solidFill>
                  <a:schemeClr val="lt1"/>
                </a:solidFill>
                <a:latin typeface="Montserrat"/>
                <a:ea typeface="Montserrat"/>
                <a:cs typeface="Montserrat"/>
                <a:sym typeface="Montserrat"/>
              </a:defRPr>
            </a:lvl9pPr>
          </a:lstStyle>
          <a:p>
            <a:r>
              <a:rPr lang="en-US" sz="2000" dirty="0">
                <a:solidFill>
                  <a:schemeClr val="tx2">
                    <a:lumMod val="75000"/>
                  </a:schemeClr>
                </a:solidFill>
              </a:rPr>
              <a:t>A PICTURE REINFORCES THE CONCEPT</a:t>
            </a:r>
          </a:p>
        </p:txBody>
      </p:sp>
      <p:sp>
        <p:nvSpPr>
          <p:cNvPr id="12" name="Google Shape;266;p48">
            <a:extLst>
              <a:ext uri="{FF2B5EF4-FFF2-40B4-BE49-F238E27FC236}">
                <a16:creationId xmlns:a16="http://schemas.microsoft.com/office/drawing/2014/main" id="{467C3CDB-8F6F-3047-2214-C5C1F0918BAB}"/>
              </a:ext>
            </a:extLst>
          </p:cNvPr>
          <p:cNvSpPr txBox="1">
            <a:spLocks/>
          </p:cNvSpPr>
          <p:nvPr/>
        </p:nvSpPr>
        <p:spPr>
          <a:xfrm>
            <a:off x="6001544" y="3777356"/>
            <a:ext cx="2837400" cy="125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accent1"/>
              </a:buClr>
              <a:buSzPts val="1800"/>
              <a:buFont typeface="Montserrat"/>
              <a:buNone/>
              <a:defRPr sz="1800" b="0" i="0" u="none" strike="noStrike" cap="none">
                <a:solidFill>
                  <a:schemeClr val="accent1"/>
                </a:solidFill>
                <a:latin typeface="Montserrat"/>
                <a:ea typeface="Montserrat"/>
                <a:cs typeface="Montserrat"/>
                <a:sym typeface="Montserrat"/>
              </a:defRPr>
            </a:lvl9pPr>
          </a:lstStyle>
          <a:p>
            <a:pPr marL="0" indent="0" algn="l">
              <a:spcAft>
                <a:spcPts val="1600"/>
              </a:spcAft>
            </a:pPr>
            <a:r>
              <a:rPr lang="en-US" dirty="0">
                <a:solidFill>
                  <a:schemeClr val="bg1"/>
                </a:solidFill>
              </a:rPr>
              <a:t>xxx</a:t>
            </a:r>
          </a:p>
        </p:txBody>
      </p:sp>
    </p:spTree>
    <p:extLst>
      <p:ext uri="{BB962C8B-B14F-4D97-AF65-F5344CB8AC3E}">
        <p14:creationId xmlns:p14="http://schemas.microsoft.com/office/powerpoint/2010/main" val="2863726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048450" y="825568"/>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01</a:t>
            </a:r>
            <a:endParaRPr sz="3200" dirty="0"/>
          </a:p>
        </p:txBody>
      </p:sp>
      <p:sp>
        <p:nvSpPr>
          <p:cNvPr id="179" name="Google Shape;179;p40"/>
          <p:cNvSpPr txBox="1">
            <a:spLocks noGrp="1"/>
          </p:cNvSpPr>
          <p:nvPr>
            <p:ph type="title"/>
          </p:nvPr>
        </p:nvSpPr>
        <p:spPr>
          <a:xfrm>
            <a:off x="3538497" y="1670443"/>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The Dataset</a:t>
            </a:r>
            <a:endParaRPr sz="1600" dirty="0"/>
          </a:p>
        </p:txBody>
      </p:sp>
      <p:sp>
        <p:nvSpPr>
          <p:cNvPr id="180" name="Google Shape;180;p40"/>
          <p:cNvSpPr txBox="1">
            <a:spLocks noGrp="1"/>
          </p:cNvSpPr>
          <p:nvPr>
            <p:ph type="subTitle" idx="1"/>
          </p:nvPr>
        </p:nvSpPr>
        <p:spPr>
          <a:xfrm>
            <a:off x="3538497" y="2202943"/>
            <a:ext cx="2067000" cy="3688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Kaggle</a:t>
            </a:r>
            <a:endParaRPr sz="1200" dirty="0"/>
          </a:p>
        </p:txBody>
      </p:sp>
      <p:sp>
        <p:nvSpPr>
          <p:cNvPr id="181" name="Google Shape;181;p40"/>
          <p:cNvSpPr txBox="1">
            <a:spLocks noGrp="1"/>
          </p:cNvSpPr>
          <p:nvPr>
            <p:ph type="title" idx="2"/>
          </p:nvPr>
        </p:nvSpPr>
        <p:spPr>
          <a:xfrm>
            <a:off x="6028553" y="1670443"/>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Data Exploration</a:t>
            </a:r>
            <a:endParaRPr sz="1600" dirty="0"/>
          </a:p>
        </p:txBody>
      </p:sp>
      <p:sp>
        <p:nvSpPr>
          <p:cNvPr id="182" name="Google Shape;182;p40"/>
          <p:cNvSpPr txBox="1">
            <a:spLocks noGrp="1"/>
          </p:cNvSpPr>
          <p:nvPr>
            <p:ph type="subTitle" idx="3"/>
          </p:nvPr>
        </p:nvSpPr>
        <p:spPr>
          <a:xfrm>
            <a:off x="6028552" y="2202943"/>
            <a:ext cx="2651103" cy="4971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W</a:t>
            </a:r>
            <a:r>
              <a:rPr lang="en" sz="1200" dirty="0"/>
              <a:t>hat does the data look like?</a:t>
            </a:r>
          </a:p>
          <a:p>
            <a:pPr marL="0" lvl="0" indent="0" algn="l" rtl="0">
              <a:spcBef>
                <a:spcPts val="0"/>
              </a:spcBef>
              <a:spcAft>
                <a:spcPts val="0"/>
              </a:spcAft>
              <a:buNone/>
            </a:pPr>
            <a:r>
              <a:rPr lang="en-US" sz="1200" dirty="0"/>
              <a:t>W</a:t>
            </a:r>
            <a:r>
              <a:rPr lang="en" sz="1200" dirty="0"/>
              <a:t>hat features are there?</a:t>
            </a:r>
            <a:endParaRPr sz="1200" dirty="0"/>
          </a:p>
        </p:txBody>
      </p:sp>
      <p:sp>
        <p:nvSpPr>
          <p:cNvPr id="183" name="Google Shape;183;p40"/>
          <p:cNvSpPr txBox="1">
            <a:spLocks noGrp="1"/>
          </p:cNvSpPr>
          <p:nvPr>
            <p:ph type="title" idx="4"/>
          </p:nvPr>
        </p:nvSpPr>
        <p:spPr>
          <a:xfrm>
            <a:off x="1048447" y="1670443"/>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Selected Topic</a:t>
            </a:r>
            <a:endParaRPr sz="1600" dirty="0"/>
          </a:p>
        </p:txBody>
      </p:sp>
      <p:sp>
        <p:nvSpPr>
          <p:cNvPr id="184" name="Google Shape;184;p40"/>
          <p:cNvSpPr txBox="1">
            <a:spLocks noGrp="1"/>
          </p:cNvSpPr>
          <p:nvPr>
            <p:ph type="subTitle" idx="5"/>
          </p:nvPr>
        </p:nvSpPr>
        <p:spPr>
          <a:xfrm>
            <a:off x="1048447" y="2202943"/>
            <a:ext cx="2067000" cy="3688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Why Diabetes?</a:t>
            </a:r>
            <a:endParaRPr sz="1200" dirty="0"/>
          </a:p>
        </p:txBody>
      </p:sp>
      <p:sp>
        <p:nvSpPr>
          <p:cNvPr id="185" name="Google Shape;185;p40"/>
          <p:cNvSpPr txBox="1">
            <a:spLocks noGrp="1"/>
          </p:cNvSpPr>
          <p:nvPr>
            <p:ph type="title" idx="7"/>
          </p:nvPr>
        </p:nvSpPr>
        <p:spPr>
          <a:xfrm>
            <a:off x="3538500" y="825568"/>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t>02</a:t>
            </a:r>
            <a:endParaRPr sz="3200"/>
          </a:p>
        </p:txBody>
      </p:sp>
      <p:sp>
        <p:nvSpPr>
          <p:cNvPr id="186" name="Google Shape;186;p40"/>
          <p:cNvSpPr txBox="1">
            <a:spLocks noGrp="1"/>
          </p:cNvSpPr>
          <p:nvPr>
            <p:ph type="title" idx="8"/>
          </p:nvPr>
        </p:nvSpPr>
        <p:spPr>
          <a:xfrm>
            <a:off x="6028550" y="825568"/>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t>03</a:t>
            </a:r>
            <a:endParaRPr sz="3200"/>
          </a:p>
        </p:txBody>
      </p:sp>
      <p:cxnSp>
        <p:nvCxnSpPr>
          <p:cNvPr id="187" name="Google Shape;187;p40"/>
          <p:cNvCxnSpPr/>
          <p:nvPr/>
        </p:nvCxnSpPr>
        <p:spPr>
          <a:xfrm>
            <a:off x="1883350" y="1601028"/>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4373400" y="1601028"/>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6863450" y="1601028"/>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78;p40">
            <a:extLst>
              <a:ext uri="{FF2B5EF4-FFF2-40B4-BE49-F238E27FC236}">
                <a16:creationId xmlns:a16="http://schemas.microsoft.com/office/drawing/2014/main" id="{D403A1B4-5110-22F6-3E18-B124185A13EB}"/>
              </a:ext>
            </a:extLst>
          </p:cNvPr>
          <p:cNvSpPr txBox="1">
            <a:spLocks/>
          </p:cNvSpPr>
          <p:nvPr/>
        </p:nvSpPr>
        <p:spPr>
          <a:xfrm>
            <a:off x="2206379" y="2614759"/>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sz="3200" dirty="0"/>
              <a:t>04</a:t>
            </a:r>
          </a:p>
        </p:txBody>
      </p:sp>
      <p:sp>
        <p:nvSpPr>
          <p:cNvPr id="3" name="Google Shape;179;p40">
            <a:extLst>
              <a:ext uri="{FF2B5EF4-FFF2-40B4-BE49-F238E27FC236}">
                <a16:creationId xmlns:a16="http://schemas.microsoft.com/office/drawing/2014/main" id="{FE1F83C3-18CB-038D-0769-D401E2BB28F6}"/>
              </a:ext>
            </a:extLst>
          </p:cNvPr>
          <p:cNvSpPr txBox="1">
            <a:spLocks/>
          </p:cNvSpPr>
          <p:nvPr/>
        </p:nvSpPr>
        <p:spPr>
          <a:xfrm>
            <a:off x="4796450" y="3446811"/>
            <a:ext cx="2067000"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z="1600" dirty="0"/>
              <a:t>Conclusion</a:t>
            </a:r>
          </a:p>
        </p:txBody>
      </p:sp>
      <p:sp>
        <p:nvSpPr>
          <p:cNvPr id="4" name="Google Shape;180;p40">
            <a:extLst>
              <a:ext uri="{FF2B5EF4-FFF2-40B4-BE49-F238E27FC236}">
                <a16:creationId xmlns:a16="http://schemas.microsoft.com/office/drawing/2014/main" id="{F84F4A56-C8C1-7378-3872-83198254B293}"/>
              </a:ext>
            </a:extLst>
          </p:cNvPr>
          <p:cNvSpPr txBox="1">
            <a:spLocks/>
          </p:cNvSpPr>
          <p:nvPr/>
        </p:nvSpPr>
        <p:spPr>
          <a:xfrm>
            <a:off x="5083027" y="4022335"/>
            <a:ext cx="2651103" cy="3151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r>
              <a:rPr lang="en-US" sz="1200" dirty="0"/>
              <a:t>What conclusion can we draw?</a:t>
            </a:r>
          </a:p>
        </p:txBody>
      </p:sp>
      <p:sp>
        <p:nvSpPr>
          <p:cNvPr id="7" name="Google Shape;183;p40">
            <a:extLst>
              <a:ext uri="{FF2B5EF4-FFF2-40B4-BE49-F238E27FC236}">
                <a16:creationId xmlns:a16="http://schemas.microsoft.com/office/drawing/2014/main" id="{0D03EE05-0F0E-6439-3E68-66B8325201F8}"/>
              </a:ext>
            </a:extLst>
          </p:cNvPr>
          <p:cNvSpPr txBox="1">
            <a:spLocks/>
          </p:cNvSpPr>
          <p:nvPr/>
        </p:nvSpPr>
        <p:spPr>
          <a:xfrm>
            <a:off x="2206379" y="3473935"/>
            <a:ext cx="2185986"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US" sz="1600" dirty="0"/>
              <a:t>Analysis &amp; Machine Learning</a:t>
            </a:r>
          </a:p>
        </p:txBody>
      </p:sp>
      <p:sp>
        <p:nvSpPr>
          <p:cNvPr id="8" name="Google Shape;184;p40">
            <a:extLst>
              <a:ext uri="{FF2B5EF4-FFF2-40B4-BE49-F238E27FC236}">
                <a16:creationId xmlns:a16="http://schemas.microsoft.com/office/drawing/2014/main" id="{74F46E15-5ACE-0E7C-5D70-9312AB2EE127}"/>
              </a:ext>
            </a:extLst>
          </p:cNvPr>
          <p:cNvSpPr txBox="1">
            <a:spLocks/>
          </p:cNvSpPr>
          <p:nvPr/>
        </p:nvSpPr>
        <p:spPr>
          <a:xfrm>
            <a:off x="2234347" y="4004830"/>
            <a:ext cx="2067000" cy="3688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r>
              <a:rPr lang="en-US" sz="1200" dirty="0"/>
              <a:t>Are there any trends?</a:t>
            </a:r>
          </a:p>
          <a:p>
            <a:pPr marL="0" indent="0"/>
            <a:r>
              <a:rPr lang="en-US" sz="1200" dirty="0"/>
              <a:t>What insights can we draw from ML?</a:t>
            </a:r>
          </a:p>
        </p:txBody>
      </p:sp>
      <p:sp>
        <p:nvSpPr>
          <p:cNvPr id="9" name="Google Shape;185;p40">
            <a:extLst>
              <a:ext uri="{FF2B5EF4-FFF2-40B4-BE49-F238E27FC236}">
                <a16:creationId xmlns:a16="http://schemas.microsoft.com/office/drawing/2014/main" id="{C9C9E256-6B05-BEA3-70F3-2B3A3C7C3190}"/>
              </a:ext>
            </a:extLst>
          </p:cNvPr>
          <p:cNvSpPr txBox="1">
            <a:spLocks/>
          </p:cNvSpPr>
          <p:nvPr/>
        </p:nvSpPr>
        <p:spPr>
          <a:xfrm>
            <a:off x="4696431" y="2607734"/>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sz="3200" dirty="0"/>
              <a:t>05</a:t>
            </a:r>
          </a:p>
        </p:txBody>
      </p:sp>
      <p:cxnSp>
        <p:nvCxnSpPr>
          <p:cNvPr id="11" name="Google Shape;187;p40">
            <a:extLst>
              <a:ext uri="{FF2B5EF4-FFF2-40B4-BE49-F238E27FC236}">
                <a16:creationId xmlns:a16="http://schemas.microsoft.com/office/drawing/2014/main" id="{4E6E216B-4E6F-2075-B75E-3700D082E97B}"/>
              </a:ext>
            </a:extLst>
          </p:cNvPr>
          <p:cNvCxnSpPr/>
          <p:nvPr/>
        </p:nvCxnSpPr>
        <p:spPr>
          <a:xfrm>
            <a:off x="3069247" y="3356163"/>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2" name="Google Shape;188;p40">
            <a:extLst>
              <a:ext uri="{FF2B5EF4-FFF2-40B4-BE49-F238E27FC236}">
                <a16:creationId xmlns:a16="http://schemas.microsoft.com/office/drawing/2014/main" id="{011E54CC-FAF1-C8DB-CB9C-E7956AEA41BE}"/>
              </a:ext>
            </a:extLst>
          </p:cNvPr>
          <p:cNvCxnSpPr/>
          <p:nvPr/>
        </p:nvCxnSpPr>
        <p:spPr>
          <a:xfrm>
            <a:off x="5531331" y="3368547"/>
            <a:ext cx="3972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691520" y="372526"/>
            <a:ext cx="6216426" cy="464700"/>
          </a:xfrm>
          <a:prstGeom prst="rect">
            <a:avLst/>
          </a:prstGeom>
        </p:spPr>
        <p:txBody>
          <a:bodyPr spcFirstLastPara="1" wrap="square" lIns="91425" tIns="91425" rIns="91425" bIns="91425" anchor="t" anchorCtr="0">
            <a:noAutofit/>
          </a:bodyPr>
          <a:lstStyle/>
          <a:p>
            <a:pPr marL="0" indent="0" algn="l">
              <a:buSzPts val="2400"/>
            </a:pPr>
            <a:r>
              <a:rPr lang="en-US" sz="2000" dirty="0">
                <a:latin typeface="Montserrat ExtraBold"/>
                <a:sym typeface="Montserrat ExtraBold"/>
              </a:rPr>
              <a:t>DATA VISUALIZATION</a:t>
            </a:r>
          </a:p>
          <a:p>
            <a:pPr algn="l"/>
            <a:br>
              <a:rPr lang="en-US" sz="1800" dirty="0">
                <a:latin typeface="Montserrat ExtraBold" panose="00000900000000000000" pitchFamily="2" charset="0"/>
              </a:rPr>
            </a:br>
            <a:endParaRPr sz="1800" dirty="0">
              <a:latin typeface="Montserrat ExtraBold" panose="00000900000000000000" pitchFamily="2" charset="0"/>
            </a:endParaRPr>
          </a:p>
        </p:txBody>
      </p:sp>
      <p:cxnSp>
        <p:nvCxnSpPr>
          <p:cNvPr id="3" name="Google Shape;234;p46">
            <a:extLst>
              <a:ext uri="{FF2B5EF4-FFF2-40B4-BE49-F238E27FC236}">
                <a16:creationId xmlns:a16="http://schemas.microsoft.com/office/drawing/2014/main" id="{FEDA39C6-4B39-2D8F-F9BE-BAA314D3256C}"/>
              </a:ext>
            </a:extLst>
          </p:cNvPr>
          <p:cNvCxnSpPr/>
          <p:nvPr/>
        </p:nvCxnSpPr>
        <p:spPr>
          <a:xfrm>
            <a:off x="933992" y="27570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3">
            <a:extLst>
              <a:ext uri="{FF2B5EF4-FFF2-40B4-BE49-F238E27FC236}">
                <a16:creationId xmlns:a16="http://schemas.microsoft.com/office/drawing/2014/main" id="{59558026-81CC-DB03-6B88-CEE8647797C7}"/>
              </a:ext>
            </a:extLst>
          </p:cNvPr>
          <p:cNvPicPr>
            <a:picLocks noChangeAspect="1"/>
          </p:cNvPicPr>
          <p:nvPr/>
        </p:nvPicPr>
        <p:blipFill>
          <a:blip r:embed="rId3"/>
          <a:stretch>
            <a:fillRect/>
          </a:stretch>
        </p:blipFill>
        <p:spPr>
          <a:xfrm>
            <a:off x="481101" y="1052713"/>
            <a:ext cx="4021462" cy="1851852"/>
          </a:xfrm>
          <a:prstGeom prst="rect">
            <a:avLst/>
          </a:prstGeom>
        </p:spPr>
      </p:pic>
      <p:pic>
        <p:nvPicPr>
          <p:cNvPr id="6" name="Picture 5">
            <a:extLst>
              <a:ext uri="{FF2B5EF4-FFF2-40B4-BE49-F238E27FC236}">
                <a16:creationId xmlns:a16="http://schemas.microsoft.com/office/drawing/2014/main" id="{F86FD8E0-71CC-E943-C835-22581FD6CCA6}"/>
              </a:ext>
            </a:extLst>
          </p:cNvPr>
          <p:cNvPicPr>
            <a:picLocks noChangeAspect="1"/>
          </p:cNvPicPr>
          <p:nvPr/>
        </p:nvPicPr>
        <p:blipFill>
          <a:blip r:embed="rId4"/>
          <a:stretch>
            <a:fillRect/>
          </a:stretch>
        </p:blipFill>
        <p:spPr>
          <a:xfrm>
            <a:off x="4641438" y="1052713"/>
            <a:ext cx="4279725" cy="1851852"/>
          </a:xfrm>
          <a:prstGeom prst="rect">
            <a:avLst/>
          </a:prstGeom>
        </p:spPr>
      </p:pic>
      <p:pic>
        <p:nvPicPr>
          <p:cNvPr id="8" name="Picture 7">
            <a:extLst>
              <a:ext uri="{FF2B5EF4-FFF2-40B4-BE49-F238E27FC236}">
                <a16:creationId xmlns:a16="http://schemas.microsoft.com/office/drawing/2014/main" id="{5F631F5B-AA07-7B8A-91A6-443E556A3F02}"/>
              </a:ext>
            </a:extLst>
          </p:cNvPr>
          <p:cNvPicPr>
            <a:picLocks noChangeAspect="1"/>
          </p:cNvPicPr>
          <p:nvPr/>
        </p:nvPicPr>
        <p:blipFill>
          <a:blip r:embed="rId5"/>
          <a:stretch>
            <a:fillRect/>
          </a:stretch>
        </p:blipFill>
        <p:spPr>
          <a:xfrm>
            <a:off x="481101" y="3016106"/>
            <a:ext cx="4021462" cy="1959427"/>
          </a:xfrm>
          <a:prstGeom prst="rect">
            <a:avLst/>
          </a:prstGeom>
        </p:spPr>
      </p:pic>
      <p:pic>
        <p:nvPicPr>
          <p:cNvPr id="10" name="Picture 9">
            <a:extLst>
              <a:ext uri="{FF2B5EF4-FFF2-40B4-BE49-F238E27FC236}">
                <a16:creationId xmlns:a16="http://schemas.microsoft.com/office/drawing/2014/main" id="{1E1AAC12-810B-C668-A45B-865F2AA23803}"/>
              </a:ext>
            </a:extLst>
          </p:cNvPr>
          <p:cNvPicPr>
            <a:picLocks noChangeAspect="1"/>
          </p:cNvPicPr>
          <p:nvPr/>
        </p:nvPicPr>
        <p:blipFill>
          <a:blip r:embed="rId6"/>
          <a:stretch>
            <a:fillRect/>
          </a:stretch>
        </p:blipFill>
        <p:spPr>
          <a:xfrm>
            <a:off x="4641438" y="3016106"/>
            <a:ext cx="4279725" cy="1959427"/>
          </a:xfrm>
          <a:prstGeom prst="rect">
            <a:avLst/>
          </a:prstGeom>
        </p:spPr>
      </p:pic>
    </p:spTree>
    <p:extLst>
      <p:ext uri="{BB962C8B-B14F-4D97-AF65-F5344CB8AC3E}">
        <p14:creationId xmlns:p14="http://schemas.microsoft.com/office/powerpoint/2010/main" val="645784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691520" y="372526"/>
            <a:ext cx="6216426" cy="464700"/>
          </a:xfrm>
          <a:prstGeom prst="rect">
            <a:avLst/>
          </a:prstGeom>
        </p:spPr>
        <p:txBody>
          <a:bodyPr spcFirstLastPara="1" wrap="square" lIns="91425" tIns="91425" rIns="91425" bIns="91425" anchor="t" anchorCtr="0">
            <a:noAutofit/>
          </a:bodyPr>
          <a:lstStyle/>
          <a:p>
            <a:pPr marL="0" indent="0" algn="l">
              <a:buSzPts val="2400"/>
            </a:pPr>
            <a:r>
              <a:rPr lang="en-US" sz="2000" dirty="0">
                <a:latin typeface="Montserrat ExtraBold"/>
                <a:sym typeface="Montserrat ExtraBold"/>
              </a:rPr>
              <a:t>DATA VISUALIZATION</a:t>
            </a:r>
          </a:p>
        </p:txBody>
      </p:sp>
      <p:sp>
        <p:nvSpPr>
          <p:cNvPr id="201" name="Google Shape;201;p42"/>
          <p:cNvSpPr txBox="1">
            <a:spLocks noGrp="1"/>
          </p:cNvSpPr>
          <p:nvPr>
            <p:ph type="ctrTitle"/>
          </p:nvPr>
        </p:nvSpPr>
        <p:spPr>
          <a:xfrm>
            <a:off x="630505" y="773925"/>
            <a:ext cx="5442900" cy="126602"/>
          </a:xfrm>
          <a:prstGeom prst="rect">
            <a:avLst/>
          </a:prstGeom>
        </p:spPr>
        <p:txBody>
          <a:bodyPr spcFirstLastPara="1" wrap="square" lIns="91425" tIns="91425" rIns="91425" bIns="91425" anchor="t" anchorCtr="0">
            <a:noAutofit/>
          </a:bodyPr>
          <a:lstStyle/>
          <a:p>
            <a:pPr algn="l" rtl="0" fontAlgn="base">
              <a:spcBef>
                <a:spcPts val="1200"/>
              </a:spcBef>
              <a:spcAft>
                <a:spcPts val="0"/>
              </a:spcAft>
            </a:pPr>
            <a:r>
              <a:rPr lang="en-US" sz="1800" b="1" i="0" u="none" strike="noStrike" dirty="0">
                <a:solidFill>
                  <a:schemeClr val="bg1"/>
                </a:solidFill>
                <a:effectLst/>
                <a:latin typeface="Anaheim"/>
              </a:rPr>
              <a:t>HEAT MAP</a:t>
            </a:r>
            <a:endParaRPr lang="en-US" sz="1800" b="1" i="0" u="none" strike="noStrike" dirty="0">
              <a:solidFill>
                <a:schemeClr val="bg1"/>
              </a:solidFill>
              <a:effectLst/>
              <a:latin typeface="Abel" panose="02000506030000020004" pitchFamily="2" charset="0"/>
            </a:endParaRPr>
          </a:p>
        </p:txBody>
      </p:sp>
      <p:cxnSp>
        <p:nvCxnSpPr>
          <p:cNvPr id="3" name="Google Shape;234;p46">
            <a:extLst>
              <a:ext uri="{FF2B5EF4-FFF2-40B4-BE49-F238E27FC236}">
                <a16:creationId xmlns:a16="http://schemas.microsoft.com/office/drawing/2014/main" id="{FEDA39C6-4B39-2D8F-F9BE-BAA314D3256C}"/>
              </a:ext>
            </a:extLst>
          </p:cNvPr>
          <p:cNvCxnSpPr/>
          <p:nvPr/>
        </p:nvCxnSpPr>
        <p:spPr>
          <a:xfrm>
            <a:off x="933992" y="27570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3">
            <a:extLst>
              <a:ext uri="{FF2B5EF4-FFF2-40B4-BE49-F238E27FC236}">
                <a16:creationId xmlns:a16="http://schemas.microsoft.com/office/drawing/2014/main" id="{F7DBDDCF-E358-B23A-DC1A-971947B7179D}"/>
              </a:ext>
            </a:extLst>
          </p:cNvPr>
          <p:cNvPicPr>
            <a:picLocks noChangeAspect="1"/>
          </p:cNvPicPr>
          <p:nvPr/>
        </p:nvPicPr>
        <p:blipFill>
          <a:blip r:embed="rId3"/>
          <a:stretch>
            <a:fillRect/>
          </a:stretch>
        </p:blipFill>
        <p:spPr>
          <a:xfrm>
            <a:off x="1531899" y="1521439"/>
            <a:ext cx="5376047" cy="3249536"/>
          </a:xfrm>
          <a:prstGeom prst="rect">
            <a:avLst/>
          </a:prstGeom>
        </p:spPr>
      </p:pic>
    </p:spTree>
    <p:extLst>
      <p:ext uri="{BB962C8B-B14F-4D97-AF65-F5344CB8AC3E}">
        <p14:creationId xmlns:p14="http://schemas.microsoft.com/office/powerpoint/2010/main" val="1663090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691520" y="372526"/>
            <a:ext cx="6216426" cy="464700"/>
          </a:xfrm>
          <a:prstGeom prst="rect">
            <a:avLst/>
          </a:prstGeom>
        </p:spPr>
        <p:txBody>
          <a:bodyPr spcFirstLastPara="1" wrap="square" lIns="91425" tIns="91425" rIns="91425" bIns="91425" anchor="t" anchorCtr="0">
            <a:noAutofit/>
          </a:bodyPr>
          <a:lstStyle/>
          <a:p>
            <a:pPr marL="0" indent="0" algn="l">
              <a:buSzPts val="2400"/>
            </a:pPr>
            <a:r>
              <a:rPr lang="en-US" sz="2000" dirty="0">
                <a:latin typeface="Montserrat ExtraBold"/>
                <a:sym typeface="Montserrat ExtraBold"/>
              </a:rPr>
              <a:t>DATA OBSERVATIONS</a:t>
            </a:r>
          </a:p>
          <a:p>
            <a:pPr algn="l"/>
            <a:br>
              <a:rPr lang="en-US" sz="1800" dirty="0">
                <a:latin typeface="Montserrat ExtraBold" panose="00000900000000000000" pitchFamily="2" charset="0"/>
              </a:rPr>
            </a:br>
            <a:endParaRPr sz="1800" dirty="0">
              <a:latin typeface="Montserrat ExtraBold" panose="00000900000000000000" pitchFamily="2" charset="0"/>
            </a:endParaRPr>
          </a:p>
        </p:txBody>
      </p:sp>
      <p:cxnSp>
        <p:nvCxnSpPr>
          <p:cNvPr id="3" name="Google Shape;234;p46">
            <a:extLst>
              <a:ext uri="{FF2B5EF4-FFF2-40B4-BE49-F238E27FC236}">
                <a16:creationId xmlns:a16="http://schemas.microsoft.com/office/drawing/2014/main" id="{FEDA39C6-4B39-2D8F-F9BE-BAA314D3256C}"/>
              </a:ext>
            </a:extLst>
          </p:cNvPr>
          <p:cNvCxnSpPr/>
          <p:nvPr/>
        </p:nvCxnSpPr>
        <p:spPr>
          <a:xfrm>
            <a:off x="933992" y="27570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TextBox 3">
            <a:extLst>
              <a:ext uri="{FF2B5EF4-FFF2-40B4-BE49-F238E27FC236}">
                <a16:creationId xmlns:a16="http://schemas.microsoft.com/office/drawing/2014/main" id="{CCC55B79-94F8-41E7-1858-5977A0BC0B7B}"/>
              </a:ext>
            </a:extLst>
          </p:cNvPr>
          <p:cNvSpPr txBox="1"/>
          <p:nvPr/>
        </p:nvSpPr>
        <p:spPr>
          <a:xfrm>
            <a:off x="422595" y="1075765"/>
            <a:ext cx="8298810" cy="2893100"/>
          </a:xfrm>
          <a:prstGeom prst="rect">
            <a:avLst/>
          </a:prstGeom>
          <a:noFill/>
        </p:spPr>
        <p:txBody>
          <a:bodyPr wrap="square">
            <a:spAutoFit/>
          </a:bodyPr>
          <a:lstStyle/>
          <a:p>
            <a:r>
              <a:rPr lang="en-US" b="0" i="0" u="none" strike="noStrike" dirty="0">
                <a:solidFill>
                  <a:schemeClr val="bg1"/>
                </a:solidFill>
                <a:effectLst/>
                <a:latin typeface="Montserrat" pitchFamily="2" charset="77"/>
              </a:rPr>
              <a:t>- </a:t>
            </a:r>
            <a:r>
              <a:rPr lang="en-US" b="1" i="0" u="none" strike="noStrike" dirty="0">
                <a:solidFill>
                  <a:schemeClr val="bg1"/>
                </a:solidFill>
                <a:effectLst/>
                <a:latin typeface="Montserrat" pitchFamily="2" charset="77"/>
              </a:rPr>
              <a:t>Dataset used has a balance age distribution representing each decade of human age</a:t>
            </a:r>
          </a:p>
          <a:p>
            <a:endParaRPr lang="en-US" b="1" i="0" u="none" strike="noStrike" dirty="0">
              <a:solidFill>
                <a:schemeClr val="bg1"/>
              </a:solidFill>
              <a:effectLst/>
              <a:latin typeface="Montserrat" pitchFamily="2" charset="77"/>
            </a:endParaRPr>
          </a:p>
          <a:p>
            <a:r>
              <a:rPr lang="en-US" b="1" i="0" u="none" strike="noStrike" dirty="0">
                <a:solidFill>
                  <a:schemeClr val="bg1"/>
                </a:solidFill>
                <a:effectLst/>
                <a:latin typeface="Montserrat" pitchFamily="2" charset="77"/>
              </a:rPr>
              <a:t>- Dataset has a greater number of non-diabetic records than diabetic indicating imbalance nature</a:t>
            </a:r>
          </a:p>
          <a:p>
            <a:endParaRPr lang="en-US" b="1" i="0" u="none" strike="noStrike" dirty="0">
              <a:solidFill>
                <a:schemeClr val="bg1"/>
              </a:solidFill>
              <a:effectLst/>
              <a:latin typeface="Montserrat" pitchFamily="2" charset="77"/>
            </a:endParaRPr>
          </a:p>
          <a:p>
            <a:r>
              <a:rPr lang="en-US" b="1" i="0" u="none" strike="noStrike" dirty="0">
                <a:solidFill>
                  <a:schemeClr val="bg1"/>
                </a:solidFill>
                <a:effectLst/>
                <a:latin typeface="Montserrat" pitchFamily="2" charset="77"/>
              </a:rPr>
              <a:t>- Dataset has 60% female representation as opposed to 40% male</a:t>
            </a:r>
          </a:p>
          <a:p>
            <a:endParaRPr lang="en-US" b="1" i="0" u="none" strike="noStrike" dirty="0">
              <a:solidFill>
                <a:schemeClr val="bg1"/>
              </a:solidFill>
              <a:effectLst/>
              <a:latin typeface="Montserrat" pitchFamily="2" charset="77"/>
            </a:endParaRPr>
          </a:p>
          <a:p>
            <a:r>
              <a:rPr lang="en-US" b="1" i="0" u="none" strike="noStrike" dirty="0">
                <a:solidFill>
                  <a:schemeClr val="bg1"/>
                </a:solidFill>
                <a:effectLst/>
                <a:latin typeface="Montserrat" pitchFamily="2" charset="77"/>
              </a:rPr>
              <a:t>- Dataset has good representation of all possible BMI</a:t>
            </a:r>
          </a:p>
          <a:p>
            <a:endParaRPr lang="en-US" b="1" i="0" u="none" strike="noStrike" dirty="0">
              <a:solidFill>
                <a:schemeClr val="bg1"/>
              </a:solidFill>
              <a:effectLst/>
              <a:latin typeface="Montserrat" pitchFamily="2" charset="77"/>
            </a:endParaRPr>
          </a:p>
          <a:p>
            <a:r>
              <a:rPr lang="en-US" b="1" i="0" u="none" strike="noStrike" dirty="0">
                <a:solidFill>
                  <a:schemeClr val="bg1"/>
                </a:solidFill>
                <a:effectLst/>
                <a:latin typeface="Montserrat" pitchFamily="2" charset="77"/>
              </a:rPr>
              <a:t>- Dataset has sufficient representation of people with Hypertension or Heart Disease</a:t>
            </a:r>
          </a:p>
          <a:p>
            <a:endParaRPr lang="en-US" b="1" i="0" u="none" strike="noStrike" dirty="0">
              <a:solidFill>
                <a:schemeClr val="bg1"/>
              </a:solidFill>
              <a:effectLst/>
              <a:latin typeface="Montserrat" pitchFamily="2" charset="77"/>
            </a:endParaRPr>
          </a:p>
          <a:p>
            <a:r>
              <a:rPr lang="en-US" b="1" i="0" u="none" strike="noStrike" dirty="0">
                <a:solidFill>
                  <a:schemeClr val="bg1"/>
                </a:solidFill>
                <a:effectLst/>
                <a:latin typeface="Montserrat" pitchFamily="2" charset="77"/>
              </a:rPr>
              <a:t>- Dataset visualization using Boxplot and Correlation Heatmap indicates clearly that high Hb1Ac &amp; Blood Glucose level is fairly correlated with the outcome</a:t>
            </a:r>
          </a:p>
        </p:txBody>
      </p:sp>
    </p:spTree>
    <p:extLst>
      <p:ext uri="{BB962C8B-B14F-4D97-AF65-F5344CB8AC3E}">
        <p14:creationId xmlns:p14="http://schemas.microsoft.com/office/powerpoint/2010/main" val="2655601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691520" y="372526"/>
            <a:ext cx="6216426" cy="464700"/>
          </a:xfrm>
          <a:prstGeom prst="rect">
            <a:avLst/>
          </a:prstGeom>
        </p:spPr>
        <p:txBody>
          <a:bodyPr spcFirstLastPara="1" wrap="square" lIns="91425" tIns="91425" rIns="91425" bIns="91425" anchor="t" anchorCtr="0">
            <a:noAutofit/>
          </a:bodyPr>
          <a:lstStyle/>
          <a:p>
            <a:pPr marL="0" indent="0" algn="l">
              <a:buSzPts val="2400"/>
            </a:pPr>
            <a:r>
              <a:rPr lang="en-US" sz="2000" dirty="0">
                <a:latin typeface="Montserrat ExtraBold"/>
                <a:sym typeface="Montserrat ExtraBold"/>
              </a:rPr>
              <a:t>BUILD OUT OF THE ML MODEL</a:t>
            </a:r>
          </a:p>
          <a:p>
            <a:pPr algn="l"/>
            <a:br>
              <a:rPr lang="en-US" sz="1800" dirty="0">
                <a:latin typeface="Montserrat ExtraBold" panose="00000900000000000000" pitchFamily="2" charset="0"/>
              </a:rPr>
            </a:br>
            <a:endParaRPr sz="1800" dirty="0">
              <a:latin typeface="Montserrat ExtraBold" panose="00000900000000000000" pitchFamily="2" charset="0"/>
            </a:endParaRPr>
          </a:p>
        </p:txBody>
      </p:sp>
      <p:cxnSp>
        <p:nvCxnSpPr>
          <p:cNvPr id="3" name="Google Shape;234;p46">
            <a:extLst>
              <a:ext uri="{FF2B5EF4-FFF2-40B4-BE49-F238E27FC236}">
                <a16:creationId xmlns:a16="http://schemas.microsoft.com/office/drawing/2014/main" id="{FEDA39C6-4B39-2D8F-F9BE-BAA314D3256C}"/>
              </a:ext>
            </a:extLst>
          </p:cNvPr>
          <p:cNvCxnSpPr/>
          <p:nvPr/>
        </p:nvCxnSpPr>
        <p:spPr>
          <a:xfrm>
            <a:off x="933992" y="27570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TextBox 3">
            <a:extLst>
              <a:ext uri="{FF2B5EF4-FFF2-40B4-BE49-F238E27FC236}">
                <a16:creationId xmlns:a16="http://schemas.microsoft.com/office/drawing/2014/main" id="{CCC55B79-94F8-41E7-1858-5977A0BC0B7B}"/>
              </a:ext>
            </a:extLst>
          </p:cNvPr>
          <p:cNvSpPr txBox="1"/>
          <p:nvPr/>
        </p:nvSpPr>
        <p:spPr>
          <a:xfrm>
            <a:off x="422595" y="1075765"/>
            <a:ext cx="8298810" cy="3323987"/>
          </a:xfrm>
          <a:prstGeom prst="rect">
            <a:avLst/>
          </a:prstGeom>
          <a:noFill/>
        </p:spPr>
        <p:txBody>
          <a:bodyPr wrap="square">
            <a:spAutoFit/>
          </a:bodyPr>
          <a:lstStyle/>
          <a:p>
            <a:pPr algn="l">
              <a:buFont typeface="Arial" panose="020B0604020202020204" pitchFamily="34" charset="0"/>
              <a:buChar char="•"/>
            </a:pPr>
            <a:r>
              <a:rPr lang="en-US" b="1" i="0" u="none" strike="noStrike" dirty="0">
                <a:solidFill>
                  <a:schemeClr val="bg1"/>
                </a:solidFill>
                <a:effectLst/>
                <a:latin typeface="Montserrat" pitchFamily="2" charset="77"/>
              </a:rPr>
              <a:t>- Evaluate the correlation analysis and select the feature</a:t>
            </a:r>
          </a:p>
          <a:p>
            <a:pPr algn="l">
              <a:buFont typeface="Arial" panose="020B0604020202020204" pitchFamily="34" charset="0"/>
              <a:buChar char="•"/>
            </a:pPr>
            <a:endParaRPr lang="en-US" b="1" i="0" u="none" strike="noStrike" dirty="0">
              <a:solidFill>
                <a:schemeClr val="bg1"/>
              </a:solidFill>
              <a:effectLst/>
              <a:latin typeface="Montserrat" pitchFamily="2" charset="77"/>
            </a:endParaRPr>
          </a:p>
          <a:p>
            <a:pPr algn="l">
              <a:buFont typeface="Arial" panose="020B0604020202020204" pitchFamily="34" charset="0"/>
              <a:buChar char="•"/>
            </a:pPr>
            <a:r>
              <a:rPr lang="en-US" b="1" i="0" u="none" strike="noStrike" dirty="0">
                <a:solidFill>
                  <a:schemeClr val="bg1"/>
                </a:solidFill>
                <a:effectLst/>
                <a:latin typeface="Montserrat" pitchFamily="2" charset="77"/>
              </a:rPr>
              <a:t>- Find the correlation among the input and output variables</a:t>
            </a:r>
          </a:p>
          <a:p>
            <a:pPr algn="l">
              <a:buFont typeface="Arial" panose="020B0604020202020204" pitchFamily="34" charset="0"/>
              <a:buChar char="•"/>
            </a:pPr>
            <a:endParaRPr lang="en-US" b="1" i="0" u="none" strike="noStrike" dirty="0">
              <a:solidFill>
                <a:schemeClr val="bg1"/>
              </a:solidFill>
              <a:effectLst/>
              <a:latin typeface="Montserrat" pitchFamily="2" charset="77"/>
            </a:endParaRPr>
          </a:p>
          <a:p>
            <a:pPr algn="l">
              <a:buFont typeface="Arial" panose="020B0604020202020204" pitchFamily="34" charset="0"/>
              <a:buChar char="•"/>
            </a:pPr>
            <a:r>
              <a:rPr lang="en-US" b="1" i="0" u="none" strike="noStrike" dirty="0">
                <a:solidFill>
                  <a:schemeClr val="bg1"/>
                </a:solidFill>
                <a:effectLst/>
                <a:latin typeface="Montserrat" pitchFamily="2" charset="77"/>
              </a:rPr>
              <a:t>- Select the Feature with the help of </a:t>
            </a:r>
            <a:r>
              <a:rPr lang="en-US" b="1" i="1" u="none" strike="noStrike" dirty="0" err="1">
                <a:solidFill>
                  <a:schemeClr val="bg1"/>
                </a:solidFill>
                <a:effectLst/>
                <a:latin typeface="Montserrat" pitchFamily="2" charset="77"/>
              </a:rPr>
              <a:t>VectorAssembler</a:t>
            </a:r>
            <a:r>
              <a:rPr lang="en-US" b="1" i="0" u="none" strike="noStrike" dirty="0">
                <a:solidFill>
                  <a:schemeClr val="bg1"/>
                </a:solidFill>
                <a:effectLst/>
                <a:latin typeface="Montserrat" pitchFamily="2" charset="77"/>
              </a:rPr>
              <a:t> from </a:t>
            </a:r>
            <a:r>
              <a:rPr lang="en-US" b="1" i="0" u="none" strike="noStrike" dirty="0" err="1">
                <a:solidFill>
                  <a:schemeClr val="bg1"/>
                </a:solidFill>
                <a:effectLst/>
                <a:latin typeface="Montserrat" pitchFamily="2" charset="77"/>
              </a:rPr>
              <a:t>pyspark.ml.feature</a:t>
            </a:r>
            <a:r>
              <a:rPr lang="en-US" b="1" i="0" u="none" strike="noStrike" dirty="0">
                <a:solidFill>
                  <a:schemeClr val="bg1"/>
                </a:solidFill>
                <a:effectLst/>
                <a:latin typeface="Montserrat" pitchFamily="2" charset="77"/>
              </a:rPr>
              <a:t> library</a:t>
            </a:r>
          </a:p>
          <a:p>
            <a:pPr algn="l">
              <a:buFont typeface="Arial" panose="020B0604020202020204" pitchFamily="34" charset="0"/>
              <a:buChar char="•"/>
            </a:pPr>
            <a:endParaRPr lang="en-US" b="1" i="0" u="none" strike="noStrike" dirty="0">
              <a:solidFill>
                <a:schemeClr val="bg1"/>
              </a:solidFill>
              <a:effectLst/>
              <a:latin typeface="Montserrat" pitchFamily="2" charset="77"/>
            </a:endParaRPr>
          </a:p>
          <a:p>
            <a:pPr algn="l">
              <a:buFont typeface="Arial" panose="020B0604020202020204" pitchFamily="34" charset="0"/>
              <a:buChar char="•"/>
            </a:pPr>
            <a:r>
              <a:rPr lang="en-US" b="1" i="0" u="none" strike="noStrike" dirty="0">
                <a:solidFill>
                  <a:schemeClr val="bg1"/>
                </a:solidFill>
                <a:effectLst/>
                <a:latin typeface="Montserrat" pitchFamily="2" charset="77"/>
              </a:rPr>
              <a:t>- Create final data using </a:t>
            </a:r>
            <a:r>
              <a:rPr lang="en-US" b="1" i="1" u="none" strike="noStrike" dirty="0" err="1">
                <a:solidFill>
                  <a:schemeClr val="bg1"/>
                </a:solidFill>
                <a:effectLst/>
                <a:latin typeface="Montserrat" pitchFamily="2" charset="77"/>
              </a:rPr>
              <a:t>LogisticRegression</a:t>
            </a:r>
            <a:r>
              <a:rPr lang="en-US" b="1" i="0" u="none" strike="noStrike" dirty="0">
                <a:solidFill>
                  <a:schemeClr val="bg1"/>
                </a:solidFill>
                <a:effectLst/>
                <a:latin typeface="Montserrat" pitchFamily="2" charset="77"/>
              </a:rPr>
              <a:t> model from </a:t>
            </a:r>
            <a:r>
              <a:rPr lang="en-US" b="1" i="0" u="none" strike="noStrike" dirty="0" err="1">
                <a:solidFill>
                  <a:schemeClr val="bg1"/>
                </a:solidFill>
                <a:effectLst/>
                <a:latin typeface="Montserrat" pitchFamily="2" charset="77"/>
              </a:rPr>
              <a:t>pyspark.ml.classification</a:t>
            </a:r>
            <a:r>
              <a:rPr lang="en-US" b="1" i="0" u="none" strike="noStrike" dirty="0">
                <a:solidFill>
                  <a:schemeClr val="bg1"/>
                </a:solidFill>
                <a:effectLst/>
                <a:latin typeface="Montserrat" pitchFamily="2" charset="77"/>
              </a:rPr>
              <a:t> library</a:t>
            </a:r>
          </a:p>
          <a:p>
            <a:pPr algn="l">
              <a:buFont typeface="Arial" panose="020B0604020202020204" pitchFamily="34" charset="0"/>
              <a:buChar char="•"/>
            </a:pPr>
            <a:endParaRPr lang="en-US" b="1" i="0" u="none" strike="noStrike" dirty="0">
              <a:solidFill>
                <a:schemeClr val="bg1"/>
              </a:solidFill>
              <a:effectLst/>
              <a:latin typeface="Montserrat" pitchFamily="2" charset="77"/>
            </a:endParaRPr>
          </a:p>
          <a:p>
            <a:pPr algn="l">
              <a:buFont typeface="Arial" panose="020B0604020202020204" pitchFamily="34" charset="0"/>
              <a:buChar char="•"/>
            </a:pPr>
            <a:r>
              <a:rPr lang="en-US" b="1" i="0" u="none" strike="noStrike" dirty="0">
                <a:solidFill>
                  <a:schemeClr val="bg1"/>
                </a:solidFill>
                <a:effectLst/>
                <a:latin typeface="Montserrat" pitchFamily="2" charset="77"/>
              </a:rPr>
              <a:t>- Split the dataset and build the model. 70% used for training and 30% for testing</a:t>
            </a:r>
          </a:p>
          <a:p>
            <a:pPr algn="l">
              <a:buFont typeface="Arial" panose="020B0604020202020204" pitchFamily="34" charset="0"/>
              <a:buChar char="•"/>
            </a:pPr>
            <a:endParaRPr lang="en-US" b="1" i="0" u="none" strike="noStrike" dirty="0">
              <a:solidFill>
                <a:schemeClr val="bg1"/>
              </a:solidFill>
              <a:effectLst/>
              <a:latin typeface="Montserrat" pitchFamily="2" charset="77"/>
            </a:endParaRPr>
          </a:p>
          <a:p>
            <a:pPr algn="l">
              <a:buFont typeface="Arial" panose="020B0604020202020204" pitchFamily="34" charset="0"/>
              <a:buChar char="•"/>
            </a:pPr>
            <a:r>
              <a:rPr lang="en-US" b="1" dirty="0">
                <a:solidFill>
                  <a:schemeClr val="bg1"/>
                </a:solidFill>
                <a:latin typeface="Montserrat" pitchFamily="2" charset="77"/>
              </a:rPr>
              <a:t>- </a:t>
            </a:r>
            <a:r>
              <a:rPr lang="en-US" b="1" i="0" u="none" strike="noStrike" dirty="0">
                <a:solidFill>
                  <a:schemeClr val="bg1"/>
                </a:solidFill>
                <a:effectLst/>
                <a:latin typeface="Montserrat" pitchFamily="2" charset="77"/>
              </a:rPr>
              <a:t>Evaluate the model predictions using </a:t>
            </a:r>
            <a:r>
              <a:rPr lang="en-US" b="1" i="1" u="none" strike="noStrike" dirty="0" err="1">
                <a:solidFill>
                  <a:schemeClr val="bg1"/>
                </a:solidFill>
                <a:effectLst/>
                <a:latin typeface="Montserrat" pitchFamily="2" charset="77"/>
              </a:rPr>
              <a:t>BinaryClassificationEvaluator</a:t>
            </a:r>
            <a:r>
              <a:rPr lang="en-US" b="1" i="0" u="none" strike="noStrike" dirty="0">
                <a:solidFill>
                  <a:schemeClr val="bg1"/>
                </a:solidFill>
                <a:effectLst/>
                <a:latin typeface="Montserrat" pitchFamily="2" charset="77"/>
              </a:rPr>
              <a:t> from </a:t>
            </a:r>
            <a:r>
              <a:rPr lang="en-US" b="1" i="0" u="none" strike="noStrike" dirty="0" err="1">
                <a:solidFill>
                  <a:schemeClr val="bg1"/>
                </a:solidFill>
                <a:effectLst/>
                <a:latin typeface="Montserrat" pitchFamily="2" charset="77"/>
              </a:rPr>
              <a:t>pyspark.ml.evaluation</a:t>
            </a:r>
            <a:r>
              <a:rPr lang="en-US" b="1" i="0" u="none" strike="noStrike" dirty="0">
                <a:solidFill>
                  <a:schemeClr val="bg1"/>
                </a:solidFill>
                <a:effectLst/>
                <a:latin typeface="Montserrat" pitchFamily="2" charset="77"/>
              </a:rPr>
              <a:t> library</a:t>
            </a:r>
          </a:p>
          <a:p>
            <a:pPr algn="l">
              <a:buFont typeface="Arial" panose="020B0604020202020204" pitchFamily="34" charset="0"/>
              <a:buChar char="•"/>
            </a:pPr>
            <a:endParaRPr lang="en-US" b="1" i="0" u="none" strike="noStrike" dirty="0">
              <a:solidFill>
                <a:schemeClr val="bg1"/>
              </a:solidFill>
              <a:effectLst/>
              <a:latin typeface="Montserrat" pitchFamily="2" charset="77"/>
            </a:endParaRPr>
          </a:p>
          <a:p>
            <a:pPr algn="l">
              <a:buFont typeface="Arial" panose="020B0604020202020204" pitchFamily="34" charset="0"/>
              <a:buChar char="•"/>
            </a:pPr>
            <a:r>
              <a:rPr lang="en-US" b="1" i="0" u="none" strike="noStrike" dirty="0">
                <a:solidFill>
                  <a:schemeClr val="bg1"/>
                </a:solidFill>
                <a:effectLst/>
                <a:latin typeface="Montserrat" pitchFamily="2" charset="77"/>
              </a:rPr>
              <a:t>- Model efficiency comes out to be 95.84%</a:t>
            </a:r>
          </a:p>
        </p:txBody>
      </p:sp>
    </p:spTree>
    <p:extLst>
      <p:ext uri="{BB962C8B-B14F-4D97-AF65-F5344CB8AC3E}">
        <p14:creationId xmlns:p14="http://schemas.microsoft.com/office/powerpoint/2010/main" val="1927480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691520" y="372526"/>
            <a:ext cx="6216426" cy="464700"/>
          </a:xfrm>
          <a:prstGeom prst="rect">
            <a:avLst/>
          </a:prstGeom>
        </p:spPr>
        <p:txBody>
          <a:bodyPr spcFirstLastPara="1" wrap="square" lIns="91425" tIns="91425" rIns="91425" bIns="91425" anchor="t" anchorCtr="0">
            <a:noAutofit/>
          </a:bodyPr>
          <a:lstStyle/>
          <a:p>
            <a:pPr marL="0" indent="0" algn="l">
              <a:buSzPts val="2400"/>
            </a:pPr>
            <a:r>
              <a:rPr lang="en-US" sz="2000" dirty="0">
                <a:latin typeface="Montserrat ExtraBold"/>
                <a:sym typeface="Montserrat ExtraBold"/>
              </a:rPr>
              <a:t>API ON GOOGLE COLLAB</a:t>
            </a:r>
          </a:p>
          <a:p>
            <a:pPr algn="l"/>
            <a:br>
              <a:rPr lang="en-US" sz="1800" dirty="0">
                <a:latin typeface="Montserrat ExtraBold" panose="00000900000000000000" pitchFamily="2" charset="0"/>
              </a:rPr>
            </a:br>
            <a:endParaRPr sz="1800" dirty="0">
              <a:latin typeface="Montserrat ExtraBold" panose="00000900000000000000" pitchFamily="2" charset="0"/>
            </a:endParaRPr>
          </a:p>
        </p:txBody>
      </p:sp>
      <p:sp>
        <p:nvSpPr>
          <p:cNvPr id="201" name="Google Shape;201;p42"/>
          <p:cNvSpPr txBox="1">
            <a:spLocks noGrp="1"/>
          </p:cNvSpPr>
          <p:nvPr>
            <p:ph type="ctrTitle"/>
          </p:nvPr>
        </p:nvSpPr>
        <p:spPr>
          <a:xfrm>
            <a:off x="630505" y="773925"/>
            <a:ext cx="5442900" cy="126602"/>
          </a:xfrm>
          <a:prstGeom prst="rect">
            <a:avLst/>
          </a:prstGeom>
        </p:spPr>
        <p:txBody>
          <a:bodyPr spcFirstLastPara="1" wrap="square" lIns="91425" tIns="91425" rIns="91425" bIns="91425" anchor="t" anchorCtr="0">
            <a:noAutofit/>
          </a:bodyPr>
          <a:lstStyle/>
          <a:p>
            <a:pPr algn="l" rtl="0" fontAlgn="base">
              <a:spcBef>
                <a:spcPts val="1200"/>
              </a:spcBef>
              <a:spcAft>
                <a:spcPts val="0"/>
              </a:spcAft>
            </a:pPr>
            <a:r>
              <a:rPr lang="en-US" sz="1800" dirty="0">
                <a:solidFill>
                  <a:schemeClr val="bg1"/>
                </a:solidFill>
                <a:latin typeface="Anaheim"/>
              </a:rPr>
              <a:t>FLASK API</a:t>
            </a:r>
            <a:endParaRPr lang="en-US" sz="1800" b="1" i="0" u="none" strike="noStrike" dirty="0">
              <a:solidFill>
                <a:schemeClr val="bg1"/>
              </a:solidFill>
              <a:effectLst/>
              <a:latin typeface="Abel" panose="02000506030000020004" pitchFamily="2" charset="0"/>
            </a:endParaRPr>
          </a:p>
        </p:txBody>
      </p:sp>
      <p:cxnSp>
        <p:nvCxnSpPr>
          <p:cNvPr id="3" name="Google Shape;234;p46">
            <a:extLst>
              <a:ext uri="{FF2B5EF4-FFF2-40B4-BE49-F238E27FC236}">
                <a16:creationId xmlns:a16="http://schemas.microsoft.com/office/drawing/2014/main" id="{FEDA39C6-4B39-2D8F-F9BE-BAA314D3256C}"/>
              </a:ext>
            </a:extLst>
          </p:cNvPr>
          <p:cNvCxnSpPr/>
          <p:nvPr/>
        </p:nvCxnSpPr>
        <p:spPr>
          <a:xfrm>
            <a:off x="933992" y="27570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a:extLst>
              <a:ext uri="{FF2B5EF4-FFF2-40B4-BE49-F238E27FC236}">
                <a16:creationId xmlns:a16="http://schemas.microsoft.com/office/drawing/2014/main" id="{9E8993AA-72AF-5890-F600-B443449DA7BB}"/>
              </a:ext>
            </a:extLst>
          </p:cNvPr>
          <p:cNvPicPr>
            <a:picLocks noChangeAspect="1"/>
          </p:cNvPicPr>
          <p:nvPr/>
        </p:nvPicPr>
        <p:blipFill>
          <a:blip r:embed="rId3"/>
          <a:stretch>
            <a:fillRect/>
          </a:stretch>
        </p:blipFill>
        <p:spPr>
          <a:xfrm>
            <a:off x="783728" y="1422230"/>
            <a:ext cx="8060552" cy="2947345"/>
          </a:xfrm>
          <a:prstGeom prst="rect">
            <a:avLst/>
          </a:prstGeom>
        </p:spPr>
      </p:pic>
    </p:spTree>
    <p:extLst>
      <p:ext uri="{BB962C8B-B14F-4D97-AF65-F5344CB8AC3E}">
        <p14:creationId xmlns:p14="http://schemas.microsoft.com/office/powerpoint/2010/main" val="3696755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sp>
        <p:nvSpPr>
          <p:cNvPr id="2129" name="Google Shape;2129;p65"/>
          <p:cNvSpPr txBox="1">
            <a:spLocks noGrp="1"/>
          </p:cNvSpPr>
          <p:nvPr>
            <p:ph type="title"/>
          </p:nvPr>
        </p:nvSpPr>
        <p:spPr>
          <a:xfrm>
            <a:off x="345782" y="445025"/>
            <a:ext cx="5985862" cy="4685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DIABETES PREDICTION</a:t>
            </a:r>
            <a:endParaRPr dirty="0"/>
          </a:p>
        </p:txBody>
      </p:sp>
      <p:grpSp>
        <p:nvGrpSpPr>
          <p:cNvPr id="2131" name="Google Shape;2131;p65"/>
          <p:cNvGrpSpPr/>
          <p:nvPr/>
        </p:nvGrpSpPr>
        <p:grpSpPr>
          <a:xfrm>
            <a:off x="394390" y="1521822"/>
            <a:ext cx="2335101" cy="3203872"/>
            <a:chOff x="3779900" y="1733725"/>
            <a:chExt cx="1636950" cy="2245975"/>
          </a:xfrm>
        </p:grpSpPr>
        <p:sp>
          <p:nvSpPr>
            <p:cNvPr id="2132" name="Google Shape;2132;p65"/>
            <p:cNvSpPr/>
            <p:nvPr/>
          </p:nvSpPr>
          <p:spPr>
            <a:xfrm>
              <a:off x="3779900" y="1733725"/>
              <a:ext cx="1636950" cy="2245975"/>
            </a:xfrm>
            <a:custGeom>
              <a:avLst/>
              <a:gdLst/>
              <a:ahLst/>
              <a:cxnLst/>
              <a:rect l="l" t="t" r="r" b="b"/>
              <a:pathLst>
                <a:path w="65478" h="89839" extrusionOk="0">
                  <a:moveTo>
                    <a:pt x="62073" y="519"/>
                  </a:moveTo>
                  <a:cubicBezTo>
                    <a:pt x="63667" y="519"/>
                    <a:pt x="64960" y="1813"/>
                    <a:pt x="64960" y="3407"/>
                  </a:cubicBezTo>
                  <a:lnTo>
                    <a:pt x="64960" y="86431"/>
                  </a:lnTo>
                  <a:cubicBezTo>
                    <a:pt x="64960" y="88023"/>
                    <a:pt x="63664" y="89320"/>
                    <a:pt x="62071" y="89320"/>
                  </a:cubicBezTo>
                  <a:lnTo>
                    <a:pt x="3407" y="89320"/>
                  </a:lnTo>
                  <a:cubicBezTo>
                    <a:pt x="1814" y="89320"/>
                    <a:pt x="518" y="88023"/>
                    <a:pt x="518" y="86431"/>
                  </a:cubicBezTo>
                  <a:lnTo>
                    <a:pt x="518" y="3407"/>
                  </a:lnTo>
                  <a:cubicBezTo>
                    <a:pt x="518" y="1815"/>
                    <a:pt x="1814" y="519"/>
                    <a:pt x="3407" y="519"/>
                  </a:cubicBezTo>
                  <a:lnTo>
                    <a:pt x="62071" y="519"/>
                  </a:lnTo>
                  <a:cubicBezTo>
                    <a:pt x="62071" y="519"/>
                    <a:pt x="62072" y="519"/>
                    <a:pt x="62073" y="519"/>
                  </a:cubicBezTo>
                  <a:close/>
                  <a:moveTo>
                    <a:pt x="3407" y="0"/>
                  </a:moveTo>
                  <a:cubicBezTo>
                    <a:pt x="1528" y="0"/>
                    <a:pt x="1" y="1528"/>
                    <a:pt x="1" y="3407"/>
                  </a:cubicBezTo>
                  <a:lnTo>
                    <a:pt x="1" y="86431"/>
                  </a:lnTo>
                  <a:cubicBezTo>
                    <a:pt x="1" y="88309"/>
                    <a:pt x="1528" y="89838"/>
                    <a:pt x="3407" y="89838"/>
                  </a:cubicBezTo>
                  <a:lnTo>
                    <a:pt x="62071" y="89838"/>
                  </a:lnTo>
                  <a:cubicBezTo>
                    <a:pt x="63950" y="89838"/>
                    <a:pt x="65477" y="88309"/>
                    <a:pt x="65477" y="86431"/>
                  </a:cubicBezTo>
                  <a:lnTo>
                    <a:pt x="65477" y="3407"/>
                  </a:lnTo>
                  <a:cubicBezTo>
                    <a:pt x="65477" y="1525"/>
                    <a:pt x="63953" y="0"/>
                    <a:pt x="62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5"/>
            <p:cNvSpPr/>
            <p:nvPr/>
          </p:nvSpPr>
          <p:spPr>
            <a:xfrm>
              <a:off x="4579775" y="1823025"/>
              <a:ext cx="38700" cy="38650"/>
            </a:xfrm>
            <a:custGeom>
              <a:avLst/>
              <a:gdLst/>
              <a:ahLst/>
              <a:cxnLst/>
              <a:rect l="l" t="t" r="r" b="b"/>
              <a:pathLst>
                <a:path w="1548" h="1546" extrusionOk="0">
                  <a:moveTo>
                    <a:pt x="0" y="803"/>
                  </a:moveTo>
                  <a:lnTo>
                    <a:pt x="0" y="803"/>
                  </a:lnTo>
                  <a:cubicBezTo>
                    <a:pt x="0" y="501"/>
                    <a:pt x="181" y="230"/>
                    <a:pt x="459" y="115"/>
                  </a:cubicBezTo>
                  <a:cubicBezTo>
                    <a:pt x="737" y="0"/>
                    <a:pt x="1057" y="63"/>
                    <a:pt x="1271" y="277"/>
                  </a:cubicBezTo>
                  <a:cubicBezTo>
                    <a:pt x="1483" y="489"/>
                    <a:pt x="1547" y="809"/>
                    <a:pt x="1432" y="1087"/>
                  </a:cubicBezTo>
                  <a:cubicBezTo>
                    <a:pt x="1317" y="1365"/>
                    <a:pt x="1045" y="1546"/>
                    <a:pt x="745" y="1546"/>
                  </a:cubicBezTo>
                  <a:cubicBezTo>
                    <a:pt x="334" y="1546"/>
                    <a:pt x="0" y="1214"/>
                    <a:pt x="0" y="8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5"/>
            <p:cNvSpPr/>
            <p:nvPr/>
          </p:nvSpPr>
          <p:spPr>
            <a:xfrm>
              <a:off x="3902182" y="1945972"/>
              <a:ext cx="1392400" cy="1821397"/>
            </a:xfrm>
            <a:custGeom>
              <a:avLst/>
              <a:gdLst/>
              <a:ahLst/>
              <a:cxnLst/>
              <a:rect l="l" t="t" r="r" b="b"/>
              <a:pathLst>
                <a:path w="55696" h="79381" extrusionOk="0">
                  <a:moveTo>
                    <a:pt x="55437" y="260"/>
                  </a:moveTo>
                  <a:lnTo>
                    <a:pt x="55437" y="79122"/>
                  </a:lnTo>
                  <a:lnTo>
                    <a:pt x="259" y="79122"/>
                  </a:lnTo>
                  <a:lnTo>
                    <a:pt x="259" y="260"/>
                  </a:lnTo>
                  <a:close/>
                  <a:moveTo>
                    <a:pt x="129" y="0"/>
                  </a:moveTo>
                  <a:cubicBezTo>
                    <a:pt x="59" y="0"/>
                    <a:pt x="1" y="59"/>
                    <a:pt x="1" y="130"/>
                  </a:cubicBezTo>
                  <a:lnTo>
                    <a:pt x="1" y="79252"/>
                  </a:lnTo>
                  <a:cubicBezTo>
                    <a:pt x="1" y="79322"/>
                    <a:pt x="59" y="79380"/>
                    <a:pt x="129" y="79380"/>
                  </a:cubicBezTo>
                  <a:lnTo>
                    <a:pt x="55567" y="79380"/>
                  </a:lnTo>
                  <a:cubicBezTo>
                    <a:pt x="55637" y="79380"/>
                    <a:pt x="55695" y="79324"/>
                    <a:pt x="55695" y="79252"/>
                  </a:cubicBezTo>
                  <a:lnTo>
                    <a:pt x="55695" y="130"/>
                  </a:lnTo>
                  <a:cubicBezTo>
                    <a:pt x="55695" y="59"/>
                    <a:pt x="55637" y="0"/>
                    <a:pt x="5556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5"/>
            <p:cNvSpPr/>
            <p:nvPr/>
          </p:nvSpPr>
          <p:spPr>
            <a:xfrm>
              <a:off x="4536425" y="3828600"/>
              <a:ext cx="124775" cy="79200"/>
            </a:xfrm>
            <a:custGeom>
              <a:avLst/>
              <a:gdLst/>
              <a:ahLst/>
              <a:cxnLst/>
              <a:rect l="l" t="t" r="r" b="b"/>
              <a:pathLst>
                <a:path w="4991" h="3168" extrusionOk="0">
                  <a:moveTo>
                    <a:pt x="3389" y="519"/>
                  </a:moveTo>
                  <a:cubicBezTo>
                    <a:pt x="3977" y="519"/>
                    <a:pt x="4455" y="996"/>
                    <a:pt x="4455" y="1583"/>
                  </a:cubicBezTo>
                  <a:cubicBezTo>
                    <a:pt x="4455" y="2172"/>
                    <a:pt x="3977" y="2649"/>
                    <a:pt x="3389" y="2649"/>
                  </a:cubicBezTo>
                  <a:lnTo>
                    <a:pt x="1567" y="2649"/>
                  </a:lnTo>
                  <a:cubicBezTo>
                    <a:pt x="978" y="2649"/>
                    <a:pt x="501" y="2172"/>
                    <a:pt x="501" y="1583"/>
                  </a:cubicBezTo>
                  <a:cubicBezTo>
                    <a:pt x="501" y="996"/>
                    <a:pt x="978" y="519"/>
                    <a:pt x="1567" y="519"/>
                  </a:cubicBezTo>
                  <a:close/>
                  <a:moveTo>
                    <a:pt x="3406" y="0"/>
                  </a:moveTo>
                  <a:cubicBezTo>
                    <a:pt x="3400" y="0"/>
                    <a:pt x="3395" y="0"/>
                    <a:pt x="3389" y="0"/>
                  </a:cubicBezTo>
                  <a:lnTo>
                    <a:pt x="1567" y="0"/>
                  </a:lnTo>
                  <a:cubicBezTo>
                    <a:pt x="700" y="11"/>
                    <a:pt x="0" y="716"/>
                    <a:pt x="0" y="1585"/>
                  </a:cubicBezTo>
                  <a:cubicBezTo>
                    <a:pt x="0" y="2452"/>
                    <a:pt x="700" y="3159"/>
                    <a:pt x="1567" y="3168"/>
                  </a:cubicBezTo>
                  <a:lnTo>
                    <a:pt x="3389" y="3168"/>
                  </a:lnTo>
                  <a:cubicBezTo>
                    <a:pt x="3396" y="3168"/>
                    <a:pt x="3402" y="3168"/>
                    <a:pt x="3408" y="3168"/>
                  </a:cubicBezTo>
                  <a:cubicBezTo>
                    <a:pt x="4280" y="3168"/>
                    <a:pt x="4990" y="2459"/>
                    <a:pt x="4990" y="1585"/>
                  </a:cubicBezTo>
                  <a:cubicBezTo>
                    <a:pt x="4990" y="708"/>
                    <a:pt x="4279" y="0"/>
                    <a:pt x="3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36" name="Google Shape;2136;p6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Picture 2">
            <a:extLst>
              <a:ext uri="{FF2B5EF4-FFF2-40B4-BE49-F238E27FC236}">
                <a16:creationId xmlns:a16="http://schemas.microsoft.com/office/drawing/2014/main" id="{CD56265E-879A-D8B3-CA24-15FBDEB78E8D}"/>
              </a:ext>
            </a:extLst>
          </p:cNvPr>
          <p:cNvPicPr>
            <a:picLocks noChangeAspect="1"/>
          </p:cNvPicPr>
          <p:nvPr/>
        </p:nvPicPr>
        <p:blipFill>
          <a:blip r:embed="rId3"/>
          <a:stretch>
            <a:fillRect/>
          </a:stretch>
        </p:blipFill>
        <p:spPr>
          <a:xfrm>
            <a:off x="588592" y="1864152"/>
            <a:ext cx="1919715" cy="2518849"/>
          </a:xfrm>
          <a:prstGeom prst="rect">
            <a:avLst/>
          </a:prstGeom>
        </p:spPr>
      </p:pic>
      <p:pic>
        <p:nvPicPr>
          <p:cNvPr id="4" name="Picture 3">
            <a:extLst>
              <a:ext uri="{FF2B5EF4-FFF2-40B4-BE49-F238E27FC236}">
                <a16:creationId xmlns:a16="http://schemas.microsoft.com/office/drawing/2014/main" id="{29BC58B5-BD82-6D70-FAE1-9030BF31BF7C}"/>
              </a:ext>
            </a:extLst>
          </p:cNvPr>
          <p:cNvPicPr>
            <a:picLocks noChangeAspect="1"/>
          </p:cNvPicPr>
          <p:nvPr/>
        </p:nvPicPr>
        <p:blipFill>
          <a:blip r:embed="rId4"/>
          <a:stretch>
            <a:fillRect/>
          </a:stretch>
        </p:blipFill>
        <p:spPr>
          <a:xfrm>
            <a:off x="3642232" y="1890550"/>
            <a:ext cx="1880524" cy="2511496"/>
          </a:xfrm>
          <a:prstGeom prst="rect">
            <a:avLst/>
          </a:prstGeom>
        </p:spPr>
      </p:pic>
      <p:sp>
        <p:nvSpPr>
          <p:cNvPr id="6" name="Subtitle 5">
            <a:extLst>
              <a:ext uri="{FF2B5EF4-FFF2-40B4-BE49-F238E27FC236}">
                <a16:creationId xmlns:a16="http://schemas.microsoft.com/office/drawing/2014/main" id="{4D17CB3A-12BA-C85E-8166-A3C37D39E126}"/>
              </a:ext>
            </a:extLst>
          </p:cNvPr>
          <p:cNvSpPr>
            <a:spLocks noGrp="1"/>
          </p:cNvSpPr>
          <p:nvPr>
            <p:ph type="subTitle" idx="1"/>
          </p:nvPr>
        </p:nvSpPr>
        <p:spPr>
          <a:xfrm>
            <a:off x="867201" y="1002090"/>
            <a:ext cx="1212736" cy="399483"/>
          </a:xfrm>
        </p:spPr>
        <p:txBody>
          <a:bodyPr/>
          <a:lstStyle/>
          <a:p>
            <a:r>
              <a:rPr lang="en-US" b="1" dirty="0"/>
              <a:t>WEB UI</a:t>
            </a:r>
          </a:p>
        </p:txBody>
      </p:sp>
      <p:grpSp>
        <p:nvGrpSpPr>
          <p:cNvPr id="7" name="Google Shape;2131;p65">
            <a:extLst>
              <a:ext uri="{FF2B5EF4-FFF2-40B4-BE49-F238E27FC236}">
                <a16:creationId xmlns:a16="http://schemas.microsoft.com/office/drawing/2014/main" id="{717127CE-79E9-6ADC-D64D-5909C94F822B}"/>
              </a:ext>
            </a:extLst>
          </p:cNvPr>
          <p:cNvGrpSpPr/>
          <p:nvPr/>
        </p:nvGrpSpPr>
        <p:grpSpPr>
          <a:xfrm>
            <a:off x="3404449" y="1521762"/>
            <a:ext cx="2335101" cy="3203872"/>
            <a:chOff x="3779900" y="1733725"/>
            <a:chExt cx="1636950" cy="2245975"/>
          </a:xfrm>
        </p:grpSpPr>
        <p:sp>
          <p:nvSpPr>
            <p:cNvPr id="8" name="Google Shape;2132;p65">
              <a:extLst>
                <a:ext uri="{FF2B5EF4-FFF2-40B4-BE49-F238E27FC236}">
                  <a16:creationId xmlns:a16="http://schemas.microsoft.com/office/drawing/2014/main" id="{BC22FA0F-31D4-67B7-DE23-ADF28FA4C930}"/>
                </a:ext>
              </a:extLst>
            </p:cNvPr>
            <p:cNvSpPr/>
            <p:nvPr/>
          </p:nvSpPr>
          <p:spPr>
            <a:xfrm>
              <a:off x="3779900" y="1733725"/>
              <a:ext cx="1636950" cy="2245975"/>
            </a:xfrm>
            <a:custGeom>
              <a:avLst/>
              <a:gdLst/>
              <a:ahLst/>
              <a:cxnLst/>
              <a:rect l="l" t="t" r="r" b="b"/>
              <a:pathLst>
                <a:path w="65478" h="89839" extrusionOk="0">
                  <a:moveTo>
                    <a:pt x="62073" y="519"/>
                  </a:moveTo>
                  <a:cubicBezTo>
                    <a:pt x="63667" y="519"/>
                    <a:pt x="64960" y="1813"/>
                    <a:pt x="64960" y="3407"/>
                  </a:cubicBezTo>
                  <a:lnTo>
                    <a:pt x="64960" y="86431"/>
                  </a:lnTo>
                  <a:cubicBezTo>
                    <a:pt x="64960" y="88023"/>
                    <a:pt x="63664" y="89320"/>
                    <a:pt x="62071" y="89320"/>
                  </a:cubicBezTo>
                  <a:lnTo>
                    <a:pt x="3407" y="89320"/>
                  </a:lnTo>
                  <a:cubicBezTo>
                    <a:pt x="1814" y="89320"/>
                    <a:pt x="518" y="88023"/>
                    <a:pt x="518" y="86431"/>
                  </a:cubicBezTo>
                  <a:lnTo>
                    <a:pt x="518" y="3407"/>
                  </a:lnTo>
                  <a:cubicBezTo>
                    <a:pt x="518" y="1815"/>
                    <a:pt x="1814" y="519"/>
                    <a:pt x="3407" y="519"/>
                  </a:cubicBezTo>
                  <a:lnTo>
                    <a:pt x="62071" y="519"/>
                  </a:lnTo>
                  <a:cubicBezTo>
                    <a:pt x="62071" y="519"/>
                    <a:pt x="62072" y="519"/>
                    <a:pt x="62073" y="519"/>
                  </a:cubicBezTo>
                  <a:close/>
                  <a:moveTo>
                    <a:pt x="3407" y="0"/>
                  </a:moveTo>
                  <a:cubicBezTo>
                    <a:pt x="1528" y="0"/>
                    <a:pt x="1" y="1528"/>
                    <a:pt x="1" y="3407"/>
                  </a:cubicBezTo>
                  <a:lnTo>
                    <a:pt x="1" y="86431"/>
                  </a:lnTo>
                  <a:cubicBezTo>
                    <a:pt x="1" y="88309"/>
                    <a:pt x="1528" y="89838"/>
                    <a:pt x="3407" y="89838"/>
                  </a:cubicBezTo>
                  <a:lnTo>
                    <a:pt x="62071" y="89838"/>
                  </a:lnTo>
                  <a:cubicBezTo>
                    <a:pt x="63950" y="89838"/>
                    <a:pt x="65477" y="88309"/>
                    <a:pt x="65477" y="86431"/>
                  </a:cubicBezTo>
                  <a:lnTo>
                    <a:pt x="65477" y="3407"/>
                  </a:lnTo>
                  <a:cubicBezTo>
                    <a:pt x="65477" y="1525"/>
                    <a:pt x="63953" y="0"/>
                    <a:pt x="62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33;p65">
              <a:extLst>
                <a:ext uri="{FF2B5EF4-FFF2-40B4-BE49-F238E27FC236}">
                  <a16:creationId xmlns:a16="http://schemas.microsoft.com/office/drawing/2014/main" id="{3C31D4E3-001C-ACCB-3A1E-11C453B82358}"/>
                </a:ext>
              </a:extLst>
            </p:cNvPr>
            <p:cNvSpPr/>
            <p:nvPr/>
          </p:nvSpPr>
          <p:spPr>
            <a:xfrm>
              <a:off x="4579775" y="1823025"/>
              <a:ext cx="38700" cy="38650"/>
            </a:xfrm>
            <a:custGeom>
              <a:avLst/>
              <a:gdLst/>
              <a:ahLst/>
              <a:cxnLst/>
              <a:rect l="l" t="t" r="r" b="b"/>
              <a:pathLst>
                <a:path w="1548" h="1546" extrusionOk="0">
                  <a:moveTo>
                    <a:pt x="0" y="803"/>
                  </a:moveTo>
                  <a:lnTo>
                    <a:pt x="0" y="803"/>
                  </a:lnTo>
                  <a:cubicBezTo>
                    <a:pt x="0" y="501"/>
                    <a:pt x="181" y="230"/>
                    <a:pt x="459" y="115"/>
                  </a:cubicBezTo>
                  <a:cubicBezTo>
                    <a:pt x="737" y="0"/>
                    <a:pt x="1057" y="63"/>
                    <a:pt x="1271" y="277"/>
                  </a:cubicBezTo>
                  <a:cubicBezTo>
                    <a:pt x="1483" y="489"/>
                    <a:pt x="1547" y="809"/>
                    <a:pt x="1432" y="1087"/>
                  </a:cubicBezTo>
                  <a:cubicBezTo>
                    <a:pt x="1317" y="1365"/>
                    <a:pt x="1045" y="1546"/>
                    <a:pt x="745" y="1546"/>
                  </a:cubicBezTo>
                  <a:cubicBezTo>
                    <a:pt x="334" y="1546"/>
                    <a:pt x="0" y="1214"/>
                    <a:pt x="0" y="8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34;p65">
              <a:extLst>
                <a:ext uri="{FF2B5EF4-FFF2-40B4-BE49-F238E27FC236}">
                  <a16:creationId xmlns:a16="http://schemas.microsoft.com/office/drawing/2014/main" id="{2CD85B2C-7390-6EB6-4F3C-555A7547325D}"/>
                </a:ext>
              </a:extLst>
            </p:cNvPr>
            <p:cNvSpPr/>
            <p:nvPr/>
          </p:nvSpPr>
          <p:spPr>
            <a:xfrm>
              <a:off x="3902182" y="1945972"/>
              <a:ext cx="1392400" cy="1821397"/>
            </a:xfrm>
            <a:custGeom>
              <a:avLst/>
              <a:gdLst/>
              <a:ahLst/>
              <a:cxnLst/>
              <a:rect l="l" t="t" r="r" b="b"/>
              <a:pathLst>
                <a:path w="55696" h="79381" extrusionOk="0">
                  <a:moveTo>
                    <a:pt x="55437" y="260"/>
                  </a:moveTo>
                  <a:lnTo>
                    <a:pt x="55437" y="79122"/>
                  </a:lnTo>
                  <a:lnTo>
                    <a:pt x="259" y="79122"/>
                  </a:lnTo>
                  <a:lnTo>
                    <a:pt x="259" y="260"/>
                  </a:lnTo>
                  <a:close/>
                  <a:moveTo>
                    <a:pt x="129" y="0"/>
                  </a:moveTo>
                  <a:cubicBezTo>
                    <a:pt x="59" y="0"/>
                    <a:pt x="1" y="59"/>
                    <a:pt x="1" y="130"/>
                  </a:cubicBezTo>
                  <a:lnTo>
                    <a:pt x="1" y="79252"/>
                  </a:lnTo>
                  <a:cubicBezTo>
                    <a:pt x="1" y="79322"/>
                    <a:pt x="59" y="79380"/>
                    <a:pt x="129" y="79380"/>
                  </a:cubicBezTo>
                  <a:lnTo>
                    <a:pt x="55567" y="79380"/>
                  </a:lnTo>
                  <a:cubicBezTo>
                    <a:pt x="55637" y="79380"/>
                    <a:pt x="55695" y="79324"/>
                    <a:pt x="55695" y="79252"/>
                  </a:cubicBezTo>
                  <a:lnTo>
                    <a:pt x="55695" y="130"/>
                  </a:lnTo>
                  <a:cubicBezTo>
                    <a:pt x="55695" y="59"/>
                    <a:pt x="55637" y="0"/>
                    <a:pt x="5556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35;p65">
              <a:extLst>
                <a:ext uri="{FF2B5EF4-FFF2-40B4-BE49-F238E27FC236}">
                  <a16:creationId xmlns:a16="http://schemas.microsoft.com/office/drawing/2014/main" id="{E56216C0-4929-E56D-4540-3A692701D0A5}"/>
                </a:ext>
              </a:extLst>
            </p:cNvPr>
            <p:cNvSpPr/>
            <p:nvPr/>
          </p:nvSpPr>
          <p:spPr>
            <a:xfrm>
              <a:off x="4536425" y="3828600"/>
              <a:ext cx="124775" cy="79200"/>
            </a:xfrm>
            <a:custGeom>
              <a:avLst/>
              <a:gdLst/>
              <a:ahLst/>
              <a:cxnLst/>
              <a:rect l="l" t="t" r="r" b="b"/>
              <a:pathLst>
                <a:path w="4991" h="3168" extrusionOk="0">
                  <a:moveTo>
                    <a:pt x="3389" y="519"/>
                  </a:moveTo>
                  <a:cubicBezTo>
                    <a:pt x="3977" y="519"/>
                    <a:pt x="4455" y="996"/>
                    <a:pt x="4455" y="1583"/>
                  </a:cubicBezTo>
                  <a:cubicBezTo>
                    <a:pt x="4455" y="2172"/>
                    <a:pt x="3977" y="2649"/>
                    <a:pt x="3389" y="2649"/>
                  </a:cubicBezTo>
                  <a:lnTo>
                    <a:pt x="1567" y="2649"/>
                  </a:lnTo>
                  <a:cubicBezTo>
                    <a:pt x="978" y="2649"/>
                    <a:pt x="501" y="2172"/>
                    <a:pt x="501" y="1583"/>
                  </a:cubicBezTo>
                  <a:cubicBezTo>
                    <a:pt x="501" y="996"/>
                    <a:pt x="978" y="519"/>
                    <a:pt x="1567" y="519"/>
                  </a:cubicBezTo>
                  <a:close/>
                  <a:moveTo>
                    <a:pt x="3406" y="0"/>
                  </a:moveTo>
                  <a:cubicBezTo>
                    <a:pt x="3400" y="0"/>
                    <a:pt x="3395" y="0"/>
                    <a:pt x="3389" y="0"/>
                  </a:cubicBezTo>
                  <a:lnTo>
                    <a:pt x="1567" y="0"/>
                  </a:lnTo>
                  <a:cubicBezTo>
                    <a:pt x="700" y="11"/>
                    <a:pt x="0" y="716"/>
                    <a:pt x="0" y="1585"/>
                  </a:cubicBezTo>
                  <a:cubicBezTo>
                    <a:pt x="0" y="2452"/>
                    <a:pt x="700" y="3159"/>
                    <a:pt x="1567" y="3168"/>
                  </a:cubicBezTo>
                  <a:lnTo>
                    <a:pt x="3389" y="3168"/>
                  </a:lnTo>
                  <a:cubicBezTo>
                    <a:pt x="3396" y="3168"/>
                    <a:pt x="3402" y="3168"/>
                    <a:pt x="3408" y="3168"/>
                  </a:cubicBezTo>
                  <a:cubicBezTo>
                    <a:pt x="4280" y="3168"/>
                    <a:pt x="4990" y="2459"/>
                    <a:pt x="4990" y="1585"/>
                  </a:cubicBezTo>
                  <a:cubicBezTo>
                    <a:pt x="4990" y="708"/>
                    <a:pt x="4279" y="0"/>
                    <a:pt x="3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Subtitle 5">
            <a:extLst>
              <a:ext uri="{FF2B5EF4-FFF2-40B4-BE49-F238E27FC236}">
                <a16:creationId xmlns:a16="http://schemas.microsoft.com/office/drawing/2014/main" id="{61AFFC3B-EC92-A4A0-23B8-EC55CAA54D1D}"/>
              </a:ext>
            </a:extLst>
          </p:cNvPr>
          <p:cNvSpPr txBox="1">
            <a:spLocks/>
          </p:cNvSpPr>
          <p:nvPr/>
        </p:nvSpPr>
        <p:spPr>
          <a:xfrm>
            <a:off x="3079281" y="1033857"/>
            <a:ext cx="2808693" cy="3994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r>
              <a:rPr lang="en-US" b="1" dirty="0"/>
              <a:t>DIABETIC USE CASE</a:t>
            </a:r>
          </a:p>
        </p:txBody>
      </p:sp>
      <p:grpSp>
        <p:nvGrpSpPr>
          <p:cNvPr id="14" name="Google Shape;2131;p65">
            <a:extLst>
              <a:ext uri="{FF2B5EF4-FFF2-40B4-BE49-F238E27FC236}">
                <a16:creationId xmlns:a16="http://schemas.microsoft.com/office/drawing/2014/main" id="{6147E9A9-8D90-8469-7DD6-57DF9AD55B30}"/>
              </a:ext>
            </a:extLst>
          </p:cNvPr>
          <p:cNvGrpSpPr/>
          <p:nvPr/>
        </p:nvGrpSpPr>
        <p:grpSpPr>
          <a:xfrm>
            <a:off x="6414508" y="1521702"/>
            <a:ext cx="2335101" cy="3203872"/>
            <a:chOff x="3779900" y="1733725"/>
            <a:chExt cx="1636950" cy="2245975"/>
          </a:xfrm>
        </p:grpSpPr>
        <p:sp>
          <p:nvSpPr>
            <p:cNvPr id="15" name="Google Shape;2132;p65">
              <a:extLst>
                <a:ext uri="{FF2B5EF4-FFF2-40B4-BE49-F238E27FC236}">
                  <a16:creationId xmlns:a16="http://schemas.microsoft.com/office/drawing/2014/main" id="{4835878E-B7CD-6968-F292-C17464559107}"/>
                </a:ext>
              </a:extLst>
            </p:cNvPr>
            <p:cNvSpPr/>
            <p:nvPr/>
          </p:nvSpPr>
          <p:spPr>
            <a:xfrm>
              <a:off x="3779900" y="1733725"/>
              <a:ext cx="1636950" cy="2245975"/>
            </a:xfrm>
            <a:custGeom>
              <a:avLst/>
              <a:gdLst/>
              <a:ahLst/>
              <a:cxnLst/>
              <a:rect l="l" t="t" r="r" b="b"/>
              <a:pathLst>
                <a:path w="65478" h="89839" extrusionOk="0">
                  <a:moveTo>
                    <a:pt x="62073" y="519"/>
                  </a:moveTo>
                  <a:cubicBezTo>
                    <a:pt x="63667" y="519"/>
                    <a:pt x="64960" y="1813"/>
                    <a:pt x="64960" y="3407"/>
                  </a:cubicBezTo>
                  <a:lnTo>
                    <a:pt x="64960" y="86431"/>
                  </a:lnTo>
                  <a:cubicBezTo>
                    <a:pt x="64960" y="88023"/>
                    <a:pt x="63664" y="89320"/>
                    <a:pt x="62071" y="89320"/>
                  </a:cubicBezTo>
                  <a:lnTo>
                    <a:pt x="3407" y="89320"/>
                  </a:lnTo>
                  <a:cubicBezTo>
                    <a:pt x="1814" y="89320"/>
                    <a:pt x="518" y="88023"/>
                    <a:pt x="518" y="86431"/>
                  </a:cubicBezTo>
                  <a:lnTo>
                    <a:pt x="518" y="3407"/>
                  </a:lnTo>
                  <a:cubicBezTo>
                    <a:pt x="518" y="1815"/>
                    <a:pt x="1814" y="519"/>
                    <a:pt x="3407" y="519"/>
                  </a:cubicBezTo>
                  <a:lnTo>
                    <a:pt x="62071" y="519"/>
                  </a:lnTo>
                  <a:cubicBezTo>
                    <a:pt x="62071" y="519"/>
                    <a:pt x="62072" y="519"/>
                    <a:pt x="62073" y="519"/>
                  </a:cubicBezTo>
                  <a:close/>
                  <a:moveTo>
                    <a:pt x="3407" y="0"/>
                  </a:moveTo>
                  <a:cubicBezTo>
                    <a:pt x="1528" y="0"/>
                    <a:pt x="1" y="1528"/>
                    <a:pt x="1" y="3407"/>
                  </a:cubicBezTo>
                  <a:lnTo>
                    <a:pt x="1" y="86431"/>
                  </a:lnTo>
                  <a:cubicBezTo>
                    <a:pt x="1" y="88309"/>
                    <a:pt x="1528" y="89838"/>
                    <a:pt x="3407" y="89838"/>
                  </a:cubicBezTo>
                  <a:lnTo>
                    <a:pt x="62071" y="89838"/>
                  </a:lnTo>
                  <a:cubicBezTo>
                    <a:pt x="63950" y="89838"/>
                    <a:pt x="65477" y="88309"/>
                    <a:pt x="65477" y="86431"/>
                  </a:cubicBezTo>
                  <a:lnTo>
                    <a:pt x="65477" y="3407"/>
                  </a:lnTo>
                  <a:cubicBezTo>
                    <a:pt x="65477" y="1525"/>
                    <a:pt x="63953" y="0"/>
                    <a:pt x="62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33;p65">
              <a:extLst>
                <a:ext uri="{FF2B5EF4-FFF2-40B4-BE49-F238E27FC236}">
                  <a16:creationId xmlns:a16="http://schemas.microsoft.com/office/drawing/2014/main" id="{D9BD5188-9125-4D04-9016-CE1E4A90740A}"/>
                </a:ext>
              </a:extLst>
            </p:cNvPr>
            <p:cNvSpPr/>
            <p:nvPr/>
          </p:nvSpPr>
          <p:spPr>
            <a:xfrm>
              <a:off x="4579775" y="1823025"/>
              <a:ext cx="38700" cy="38650"/>
            </a:xfrm>
            <a:custGeom>
              <a:avLst/>
              <a:gdLst/>
              <a:ahLst/>
              <a:cxnLst/>
              <a:rect l="l" t="t" r="r" b="b"/>
              <a:pathLst>
                <a:path w="1548" h="1546" extrusionOk="0">
                  <a:moveTo>
                    <a:pt x="0" y="803"/>
                  </a:moveTo>
                  <a:lnTo>
                    <a:pt x="0" y="803"/>
                  </a:lnTo>
                  <a:cubicBezTo>
                    <a:pt x="0" y="501"/>
                    <a:pt x="181" y="230"/>
                    <a:pt x="459" y="115"/>
                  </a:cubicBezTo>
                  <a:cubicBezTo>
                    <a:pt x="737" y="0"/>
                    <a:pt x="1057" y="63"/>
                    <a:pt x="1271" y="277"/>
                  </a:cubicBezTo>
                  <a:cubicBezTo>
                    <a:pt x="1483" y="489"/>
                    <a:pt x="1547" y="809"/>
                    <a:pt x="1432" y="1087"/>
                  </a:cubicBezTo>
                  <a:cubicBezTo>
                    <a:pt x="1317" y="1365"/>
                    <a:pt x="1045" y="1546"/>
                    <a:pt x="745" y="1546"/>
                  </a:cubicBezTo>
                  <a:cubicBezTo>
                    <a:pt x="334" y="1546"/>
                    <a:pt x="0" y="1214"/>
                    <a:pt x="0" y="8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34;p65">
              <a:extLst>
                <a:ext uri="{FF2B5EF4-FFF2-40B4-BE49-F238E27FC236}">
                  <a16:creationId xmlns:a16="http://schemas.microsoft.com/office/drawing/2014/main" id="{BDD511A1-3A9F-4DAE-39AC-3F2814B7BFE9}"/>
                </a:ext>
              </a:extLst>
            </p:cNvPr>
            <p:cNvSpPr/>
            <p:nvPr/>
          </p:nvSpPr>
          <p:spPr>
            <a:xfrm>
              <a:off x="3902182" y="1945972"/>
              <a:ext cx="1392400" cy="1821397"/>
            </a:xfrm>
            <a:custGeom>
              <a:avLst/>
              <a:gdLst/>
              <a:ahLst/>
              <a:cxnLst/>
              <a:rect l="l" t="t" r="r" b="b"/>
              <a:pathLst>
                <a:path w="55696" h="79381" extrusionOk="0">
                  <a:moveTo>
                    <a:pt x="55437" y="260"/>
                  </a:moveTo>
                  <a:lnTo>
                    <a:pt x="55437" y="79122"/>
                  </a:lnTo>
                  <a:lnTo>
                    <a:pt x="259" y="79122"/>
                  </a:lnTo>
                  <a:lnTo>
                    <a:pt x="259" y="260"/>
                  </a:lnTo>
                  <a:close/>
                  <a:moveTo>
                    <a:pt x="129" y="0"/>
                  </a:moveTo>
                  <a:cubicBezTo>
                    <a:pt x="59" y="0"/>
                    <a:pt x="1" y="59"/>
                    <a:pt x="1" y="130"/>
                  </a:cubicBezTo>
                  <a:lnTo>
                    <a:pt x="1" y="79252"/>
                  </a:lnTo>
                  <a:cubicBezTo>
                    <a:pt x="1" y="79322"/>
                    <a:pt x="59" y="79380"/>
                    <a:pt x="129" y="79380"/>
                  </a:cubicBezTo>
                  <a:lnTo>
                    <a:pt x="55567" y="79380"/>
                  </a:lnTo>
                  <a:cubicBezTo>
                    <a:pt x="55637" y="79380"/>
                    <a:pt x="55695" y="79324"/>
                    <a:pt x="55695" y="79252"/>
                  </a:cubicBezTo>
                  <a:lnTo>
                    <a:pt x="55695" y="130"/>
                  </a:lnTo>
                  <a:cubicBezTo>
                    <a:pt x="55695" y="59"/>
                    <a:pt x="55637" y="0"/>
                    <a:pt x="5556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35;p65">
              <a:extLst>
                <a:ext uri="{FF2B5EF4-FFF2-40B4-BE49-F238E27FC236}">
                  <a16:creationId xmlns:a16="http://schemas.microsoft.com/office/drawing/2014/main" id="{8C2D7D94-E198-6AA3-712E-2A3D5B307D3B}"/>
                </a:ext>
              </a:extLst>
            </p:cNvPr>
            <p:cNvSpPr/>
            <p:nvPr/>
          </p:nvSpPr>
          <p:spPr>
            <a:xfrm>
              <a:off x="4536425" y="3828600"/>
              <a:ext cx="124775" cy="79200"/>
            </a:xfrm>
            <a:custGeom>
              <a:avLst/>
              <a:gdLst/>
              <a:ahLst/>
              <a:cxnLst/>
              <a:rect l="l" t="t" r="r" b="b"/>
              <a:pathLst>
                <a:path w="4991" h="3168" extrusionOk="0">
                  <a:moveTo>
                    <a:pt x="3389" y="519"/>
                  </a:moveTo>
                  <a:cubicBezTo>
                    <a:pt x="3977" y="519"/>
                    <a:pt x="4455" y="996"/>
                    <a:pt x="4455" y="1583"/>
                  </a:cubicBezTo>
                  <a:cubicBezTo>
                    <a:pt x="4455" y="2172"/>
                    <a:pt x="3977" y="2649"/>
                    <a:pt x="3389" y="2649"/>
                  </a:cubicBezTo>
                  <a:lnTo>
                    <a:pt x="1567" y="2649"/>
                  </a:lnTo>
                  <a:cubicBezTo>
                    <a:pt x="978" y="2649"/>
                    <a:pt x="501" y="2172"/>
                    <a:pt x="501" y="1583"/>
                  </a:cubicBezTo>
                  <a:cubicBezTo>
                    <a:pt x="501" y="996"/>
                    <a:pt x="978" y="519"/>
                    <a:pt x="1567" y="519"/>
                  </a:cubicBezTo>
                  <a:close/>
                  <a:moveTo>
                    <a:pt x="3406" y="0"/>
                  </a:moveTo>
                  <a:cubicBezTo>
                    <a:pt x="3400" y="0"/>
                    <a:pt x="3395" y="0"/>
                    <a:pt x="3389" y="0"/>
                  </a:cubicBezTo>
                  <a:lnTo>
                    <a:pt x="1567" y="0"/>
                  </a:lnTo>
                  <a:cubicBezTo>
                    <a:pt x="700" y="11"/>
                    <a:pt x="0" y="716"/>
                    <a:pt x="0" y="1585"/>
                  </a:cubicBezTo>
                  <a:cubicBezTo>
                    <a:pt x="0" y="2452"/>
                    <a:pt x="700" y="3159"/>
                    <a:pt x="1567" y="3168"/>
                  </a:cubicBezTo>
                  <a:lnTo>
                    <a:pt x="3389" y="3168"/>
                  </a:lnTo>
                  <a:cubicBezTo>
                    <a:pt x="3396" y="3168"/>
                    <a:pt x="3402" y="3168"/>
                    <a:pt x="3408" y="3168"/>
                  </a:cubicBezTo>
                  <a:cubicBezTo>
                    <a:pt x="4280" y="3168"/>
                    <a:pt x="4990" y="2459"/>
                    <a:pt x="4990" y="1585"/>
                  </a:cubicBezTo>
                  <a:cubicBezTo>
                    <a:pt x="4990" y="708"/>
                    <a:pt x="4279" y="0"/>
                    <a:pt x="3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Subtitle 5">
            <a:extLst>
              <a:ext uri="{FF2B5EF4-FFF2-40B4-BE49-F238E27FC236}">
                <a16:creationId xmlns:a16="http://schemas.microsoft.com/office/drawing/2014/main" id="{BC178E87-755C-78E2-ADE5-BE7686010477}"/>
              </a:ext>
            </a:extLst>
          </p:cNvPr>
          <p:cNvSpPr txBox="1">
            <a:spLocks/>
          </p:cNvSpPr>
          <p:nvPr/>
        </p:nvSpPr>
        <p:spPr>
          <a:xfrm>
            <a:off x="6414508" y="1019071"/>
            <a:ext cx="2460705" cy="3994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r>
              <a:rPr lang="en-US" b="1" dirty="0"/>
              <a:t>NON-DIABETIC</a:t>
            </a:r>
          </a:p>
        </p:txBody>
      </p:sp>
      <p:pic>
        <p:nvPicPr>
          <p:cNvPr id="21" name="Picture 20">
            <a:extLst>
              <a:ext uri="{FF2B5EF4-FFF2-40B4-BE49-F238E27FC236}">
                <a16:creationId xmlns:a16="http://schemas.microsoft.com/office/drawing/2014/main" id="{F44DDA0E-65E8-41C8-D44F-0B04DCB422FE}"/>
              </a:ext>
            </a:extLst>
          </p:cNvPr>
          <p:cNvPicPr>
            <a:picLocks noChangeAspect="1"/>
          </p:cNvPicPr>
          <p:nvPr/>
        </p:nvPicPr>
        <p:blipFill>
          <a:blip r:embed="rId5"/>
          <a:stretch>
            <a:fillRect/>
          </a:stretch>
        </p:blipFill>
        <p:spPr>
          <a:xfrm>
            <a:off x="6654373" y="1883197"/>
            <a:ext cx="1826213" cy="248076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3873999"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Conclusion</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indent="0"/>
            <a:r>
              <a:rPr lang="en-US" sz="1400" dirty="0"/>
              <a:t>What conclusion can we draw?</a:t>
            </a:r>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1389812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691520" y="372526"/>
            <a:ext cx="6216426" cy="464700"/>
          </a:xfrm>
          <a:prstGeom prst="rect">
            <a:avLst/>
          </a:prstGeom>
        </p:spPr>
        <p:txBody>
          <a:bodyPr spcFirstLastPara="1" wrap="square" lIns="91425" tIns="91425" rIns="91425" bIns="91425" anchor="t" anchorCtr="0">
            <a:noAutofit/>
          </a:bodyPr>
          <a:lstStyle/>
          <a:p>
            <a:pPr marL="0" indent="0" algn="l">
              <a:buSzPts val="2400"/>
            </a:pPr>
            <a:r>
              <a:rPr lang="en-US" sz="2000" dirty="0">
                <a:latin typeface="Montserrat ExtraBold"/>
                <a:sym typeface="Montserrat ExtraBold"/>
              </a:rPr>
              <a:t>RESULTS ANALYSIS</a:t>
            </a:r>
          </a:p>
          <a:p>
            <a:pPr algn="l"/>
            <a:br>
              <a:rPr lang="en-US" sz="1800" dirty="0">
                <a:latin typeface="Montserrat ExtraBold" panose="00000900000000000000" pitchFamily="2" charset="0"/>
              </a:rPr>
            </a:br>
            <a:endParaRPr sz="1800" dirty="0">
              <a:latin typeface="Montserrat ExtraBold" panose="00000900000000000000" pitchFamily="2" charset="0"/>
            </a:endParaRPr>
          </a:p>
        </p:txBody>
      </p:sp>
      <p:sp>
        <p:nvSpPr>
          <p:cNvPr id="201" name="Google Shape;201;p42"/>
          <p:cNvSpPr txBox="1">
            <a:spLocks noGrp="1"/>
          </p:cNvSpPr>
          <p:nvPr>
            <p:ph type="ctrTitle"/>
          </p:nvPr>
        </p:nvSpPr>
        <p:spPr>
          <a:xfrm>
            <a:off x="618214" y="960235"/>
            <a:ext cx="7907572" cy="3335808"/>
          </a:xfrm>
          <a:prstGeom prst="rect">
            <a:avLst/>
          </a:prstGeom>
        </p:spPr>
        <p:txBody>
          <a:bodyPr spcFirstLastPara="1" wrap="square" lIns="91425" tIns="91425" rIns="91425" bIns="91425" anchor="t" anchorCtr="0">
            <a:noAutofit/>
          </a:bodyPr>
          <a:lstStyle/>
          <a:p>
            <a:pPr algn="l"/>
            <a:r>
              <a:rPr lang="en-US" sz="1400" dirty="0">
                <a:effectLst/>
              </a:rPr>
              <a:t>The development and evaluation of our diabetes prediction model has yielded promising results. </a:t>
            </a:r>
            <a:br>
              <a:rPr lang="en-US" sz="1400" dirty="0">
                <a:effectLst/>
              </a:rPr>
            </a:br>
            <a:br>
              <a:rPr lang="en-US" sz="1400" dirty="0">
                <a:effectLst/>
              </a:rPr>
            </a:br>
            <a:r>
              <a:rPr lang="en-US" sz="1400" dirty="0">
                <a:effectLst/>
              </a:rPr>
              <a:t>Leveraging a combination of demographic and health-related features our binary classification regression model has demonstrated high efficiency in accurately predicting the probability of individuals having or not having diabetes.</a:t>
            </a:r>
            <a:br>
              <a:rPr lang="en-US" sz="1400" dirty="0">
                <a:effectLst/>
              </a:rPr>
            </a:br>
            <a:br>
              <a:rPr lang="en-US" sz="1400" dirty="0">
                <a:effectLst/>
              </a:rPr>
            </a:br>
            <a:r>
              <a:rPr lang="en-US" sz="1400" dirty="0">
                <a:effectLst/>
              </a:rPr>
              <a:t>With an impressive efficiency rate of </a:t>
            </a:r>
            <a:r>
              <a:rPr lang="en-US" sz="1400" b="1" dirty="0">
                <a:effectLst/>
              </a:rPr>
              <a:t>95.84%</a:t>
            </a:r>
            <a:r>
              <a:rPr lang="en-US" sz="1400" dirty="0">
                <a:effectLst/>
              </a:rPr>
              <a:t> on data, our model showcases its robustness and reliability in distinguishing between diabetic and non-diabetic individuals. </a:t>
            </a:r>
            <a:endParaRPr lang="en-US" sz="1100" dirty="0">
              <a:effectLst/>
            </a:endParaRPr>
          </a:p>
        </p:txBody>
      </p:sp>
      <p:cxnSp>
        <p:nvCxnSpPr>
          <p:cNvPr id="3" name="Google Shape;234;p46">
            <a:extLst>
              <a:ext uri="{FF2B5EF4-FFF2-40B4-BE49-F238E27FC236}">
                <a16:creationId xmlns:a16="http://schemas.microsoft.com/office/drawing/2014/main" id="{FEDA39C6-4B39-2D8F-F9BE-BAA314D3256C}"/>
              </a:ext>
            </a:extLst>
          </p:cNvPr>
          <p:cNvCxnSpPr/>
          <p:nvPr/>
        </p:nvCxnSpPr>
        <p:spPr>
          <a:xfrm>
            <a:off x="933992" y="27570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466304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691520" y="372526"/>
            <a:ext cx="6216426" cy="464700"/>
          </a:xfrm>
          <a:prstGeom prst="rect">
            <a:avLst/>
          </a:prstGeom>
        </p:spPr>
        <p:txBody>
          <a:bodyPr spcFirstLastPara="1" wrap="square" lIns="91425" tIns="91425" rIns="91425" bIns="91425" anchor="t" anchorCtr="0">
            <a:noAutofit/>
          </a:bodyPr>
          <a:lstStyle/>
          <a:p>
            <a:pPr marL="0" indent="0" algn="l">
              <a:buSzPts val="2400"/>
            </a:pPr>
            <a:r>
              <a:rPr lang="en-US" sz="2000" dirty="0">
                <a:latin typeface="Montserrat ExtraBold"/>
                <a:sym typeface="Montserrat ExtraBold"/>
              </a:rPr>
              <a:t>FUTURE ENHANCEMENTS </a:t>
            </a:r>
          </a:p>
          <a:p>
            <a:pPr algn="l"/>
            <a:br>
              <a:rPr lang="en-US" sz="1800" dirty="0">
                <a:latin typeface="Montserrat ExtraBold" panose="00000900000000000000" pitchFamily="2" charset="0"/>
              </a:rPr>
            </a:br>
            <a:endParaRPr sz="1800" dirty="0">
              <a:latin typeface="Montserrat ExtraBold" panose="00000900000000000000" pitchFamily="2" charset="0"/>
            </a:endParaRPr>
          </a:p>
        </p:txBody>
      </p:sp>
      <p:sp>
        <p:nvSpPr>
          <p:cNvPr id="201" name="Google Shape;201;p42"/>
          <p:cNvSpPr txBox="1">
            <a:spLocks noGrp="1"/>
          </p:cNvSpPr>
          <p:nvPr>
            <p:ph type="ctrTitle"/>
          </p:nvPr>
        </p:nvSpPr>
        <p:spPr>
          <a:xfrm>
            <a:off x="608275" y="1099619"/>
            <a:ext cx="7605422" cy="3335808"/>
          </a:xfrm>
          <a:prstGeom prst="rect">
            <a:avLst/>
          </a:prstGeom>
        </p:spPr>
        <p:txBody>
          <a:bodyPr spcFirstLastPara="1" wrap="square" lIns="91425" tIns="91425" rIns="91425" bIns="91425" anchor="t" anchorCtr="0">
            <a:noAutofit/>
          </a:bodyPr>
          <a:lstStyle/>
          <a:p>
            <a:pPr algn="l"/>
            <a:r>
              <a:rPr lang="en-US" sz="1400" dirty="0">
                <a:effectLst/>
              </a:rPr>
              <a:t>This achievement underscores the potential of machine learning algorithms in healthcare, particularly in the realm of disease prediction and early intervention.</a:t>
            </a:r>
            <a:br>
              <a:rPr lang="en-US" sz="1400" dirty="0">
                <a:effectLst/>
              </a:rPr>
            </a:br>
            <a:br>
              <a:rPr lang="en-US" sz="1400" dirty="0">
                <a:effectLst/>
              </a:rPr>
            </a:br>
            <a:r>
              <a:rPr lang="en-US" sz="1400" dirty="0">
                <a:effectLst/>
              </a:rPr>
              <a:t>The implications of such a model extend beyond mere prediction; it can serve as a valuable tool for healthcare practitioners in identifying high-risk individuals, facilitating proactive interventions, and ultimately improving patient outcomes.</a:t>
            </a:r>
            <a:br>
              <a:rPr lang="en-US" sz="1400" dirty="0">
                <a:effectLst/>
              </a:rPr>
            </a:br>
            <a:br>
              <a:rPr lang="en-US" sz="1400" dirty="0">
                <a:effectLst/>
              </a:rPr>
            </a:br>
            <a:r>
              <a:rPr lang="en-US" sz="1400" dirty="0">
                <a:effectLst/>
              </a:rPr>
              <a:t>Additionally, it can aid in resource allocation and healthcare planning by targeting preventive measures towards those most likely to develop diabetes</a:t>
            </a:r>
            <a:r>
              <a:rPr lang="en-US" sz="1100" dirty="0">
                <a:effectLst/>
              </a:rPr>
              <a:t>.</a:t>
            </a:r>
            <a:br>
              <a:rPr lang="en-US" sz="1100" dirty="0">
                <a:effectLst/>
              </a:rPr>
            </a:br>
            <a:br>
              <a:rPr lang="en-US" sz="1100" dirty="0">
                <a:effectLst/>
              </a:rPr>
            </a:br>
            <a:endParaRPr lang="en-US" sz="1100" dirty="0">
              <a:effectLst/>
            </a:endParaRPr>
          </a:p>
        </p:txBody>
      </p:sp>
      <p:cxnSp>
        <p:nvCxnSpPr>
          <p:cNvPr id="3" name="Google Shape;234;p46">
            <a:extLst>
              <a:ext uri="{FF2B5EF4-FFF2-40B4-BE49-F238E27FC236}">
                <a16:creationId xmlns:a16="http://schemas.microsoft.com/office/drawing/2014/main" id="{FEDA39C6-4B39-2D8F-F9BE-BAA314D3256C}"/>
              </a:ext>
            </a:extLst>
          </p:cNvPr>
          <p:cNvCxnSpPr/>
          <p:nvPr/>
        </p:nvCxnSpPr>
        <p:spPr>
          <a:xfrm>
            <a:off x="933992" y="27570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3981218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691520" y="372526"/>
            <a:ext cx="6216426" cy="464700"/>
          </a:xfrm>
          <a:prstGeom prst="rect">
            <a:avLst/>
          </a:prstGeom>
        </p:spPr>
        <p:txBody>
          <a:bodyPr spcFirstLastPara="1" wrap="square" lIns="91425" tIns="91425" rIns="91425" bIns="91425" anchor="t" anchorCtr="0">
            <a:noAutofit/>
          </a:bodyPr>
          <a:lstStyle/>
          <a:p>
            <a:pPr marL="0" indent="0" algn="l">
              <a:buSzPts val="2400"/>
            </a:pPr>
            <a:r>
              <a:rPr lang="en-US" sz="2000" dirty="0">
                <a:latin typeface="Montserrat ExtraBold"/>
                <a:sym typeface="Montserrat ExtraBold"/>
              </a:rPr>
              <a:t>CONCLUSION &amp; FURTHER APPLICATION</a:t>
            </a:r>
          </a:p>
          <a:p>
            <a:pPr algn="l"/>
            <a:br>
              <a:rPr lang="en-US" sz="1800" dirty="0">
                <a:latin typeface="Montserrat ExtraBold" panose="00000900000000000000" pitchFamily="2" charset="0"/>
              </a:rPr>
            </a:br>
            <a:endParaRPr sz="1800" dirty="0">
              <a:latin typeface="Montserrat ExtraBold" panose="00000900000000000000" pitchFamily="2" charset="0"/>
            </a:endParaRPr>
          </a:p>
        </p:txBody>
      </p:sp>
      <p:sp>
        <p:nvSpPr>
          <p:cNvPr id="201" name="Google Shape;201;p42"/>
          <p:cNvSpPr txBox="1">
            <a:spLocks noGrp="1"/>
          </p:cNvSpPr>
          <p:nvPr>
            <p:ph type="ctrTitle"/>
          </p:nvPr>
        </p:nvSpPr>
        <p:spPr>
          <a:xfrm>
            <a:off x="715009" y="1073567"/>
            <a:ext cx="7490372" cy="2603100"/>
          </a:xfrm>
          <a:prstGeom prst="rect">
            <a:avLst/>
          </a:prstGeom>
        </p:spPr>
        <p:txBody>
          <a:bodyPr spcFirstLastPara="1" wrap="square" lIns="91425" tIns="91425" rIns="91425" bIns="91425" anchor="t" anchorCtr="0">
            <a:noAutofit/>
          </a:bodyPr>
          <a:lstStyle/>
          <a:p>
            <a:pPr algn="l" rtl="0" fontAlgn="base">
              <a:spcBef>
                <a:spcPts val="1200"/>
              </a:spcBef>
              <a:spcAft>
                <a:spcPts val="0"/>
              </a:spcAft>
            </a:pPr>
            <a:r>
              <a:rPr lang="en-US" sz="1400" i="0" u="none" strike="noStrike" dirty="0">
                <a:solidFill>
                  <a:schemeClr val="bg1"/>
                </a:solidFill>
                <a:effectLst/>
                <a:latin typeface="Montserrat" pitchFamily="2" charset="77"/>
              </a:rPr>
              <a:t>In conclusion, our diabetes prediction model represents a significant step towards personalized medicine and preventive healthcare. By harnessing the power of machine learning and comprehensive health data, we aim to empower both individuals and healthcare providers in the proactive management of diabetes and its associated risks, ultimately contributing to improved health outcomes and quality of life for all.</a:t>
            </a:r>
            <a:br>
              <a:rPr lang="en-US" sz="1400" i="0" u="none" strike="noStrike" dirty="0">
                <a:solidFill>
                  <a:schemeClr val="bg1"/>
                </a:solidFill>
                <a:effectLst/>
                <a:latin typeface="Montserrat" pitchFamily="2" charset="77"/>
              </a:rPr>
            </a:br>
            <a:br>
              <a:rPr lang="en-US" sz="1400" i="0" u="none" strike="noStrike" dirty="0">
                <a:solidFill>
                  <a:schemeClr val="bg1"/>
                </a:solidFill>
                <a:effectLst/>
                <a:latin typeface="Montserrat" pitchFamily="2" charset="77"/>
              </a:rPr>
            </a:br>
            <a:br>
              <a:rPr lang="en-US" sz="1400" i="0" u="none" strike="noStrike" dirty="0">
                <a:solidFill>
                  <a:schemeClr val="bg1"/>
                </a:solidFill>
                <a:effectLst/>
                <a:latin typeface="Montserrat" pitchFamily="2" charset="77"/>
              </a:rPr>
            </a:br>
            <a:br>
              <a:rPr lang="en-US" sz="1400" i="0" u="none" strike="noStrike" dirty="0">
                <a:solidFill>
                  <a:schemeClr val="bg1"/>
                </a:solidFill>
                <a:effectLst/>
                <a:latin typeface="Montserrat" pitchFamily="2" charset="77"/>
              </a:rPr>
            </a:br>
            <a:r>
              <a:rPr lang="en-US" sz="1400" dirty="0">
                <a:solidFill>
                  <a:schemeClr val="bg1"/>
                </a:solidFill>
                <a:latin typeface="Montserrat" pitchFamily="2" charset="77"/>
              </a:rPr>
              <a:t>A similar model can be built for a variety of diseases like breast cancer, Dementia, etc. in much detail and can be highly reliable once it gets high enough accuracy.</a:t>
            </a:r>
          </a:p>
        </p:txBody>
      </p:sp>
      <p:cxnSp>
        <p:nvCxnSpPr>
          <p:cNvPr id="3" name="Google Shape;234;p46">
            <a:extLst>
              <a:ext uri="{FF2B5EF4-FFF2-40B4-BE49-F238E27FC236}">
                <a16:creationId xmlns:a16="http://schemas.microsoft.com/office/drawing/2014/main" id="{FEDA39C6-4B39-2D8F-F9BE-BAA314D3256C}"/>
              </a:ext>
            </a:extLst>
          </p:cNvPr>
          <p:cNvCxnSpPr/>
          <p:nvPr/>
        </p:nvCxnSpPr>
        <p:spPr>
          <a:xfrm>
            <a:off x="933992" y="27570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070450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2"/>
          <p:cNvSpPr txBox="1">
            <a:spLocks noGrp="1"/>
          </p:cNvSpPr>
          <p:nvPr>
            <p:ph type="subTitle" idx="1"/>
          </p:nvPr>
        </p:nvSpPr>
        <p:spPr>
          <a:xfrm>
            <a:off x="4218492" y="2639315"/>
            <a:ext cx="4180200" cy="464700"/>
          </a:xfrm>
          <a:prstGeom prst="rect">
            <a:avLst/>
          </a:prstGeom>
        </p:spPr>
        <p:txBody>
          <a:bodyPr spcFirstLastPara="1" wrap="square" lIns="91425" tIns="91425" rIns="91425" bIns="91425" anchor="t" anchorCtr="0">
            <a:noAutofit/>
          </a:bodyPr>
          <a:lstStyle/>
          <a:p>
            <a:pPr algn="r" rtl="0">
              <a:spcBef>
                <a:spcPts val="0"/>
              </a:spcBef>
              <a:spcAft>
                <a:spcPts val="0"/>
              </a:spcAft>
            </a:pPr>
            <a:r>
              <a:rPr lang="en" b="1" dirty="0">
                <a:latin typeface="Montserrat SemiBold" panose="00000700000000000000" pitchFamily="2" charset="0"/>
              </a:rPr>
              <a:t>— </a:t>
            </a:r>
            <a:r>
              <a:rPr lang="en-US" sz="1800" b="1" i="0" u="none" strike="noStrike" dirty="0">
                <a:effectLst/>
                <a:latin typeface="Montserrat SemiBold" panose="00000700000000000000" pitchFamily="2" charset="0"/>
              </a:rPr>
              <a:t>Clayton M. CHRISTENSEN</a:t>
            </a:r>
            <a:endParaRPr lang="en-US" b="1" dirty="0">
              <a:effectLst/>
              <a:latin typeface="Montserrat SemiBold" panose="00000700000000000000" pitchFamily="2" charset="0"/>
            </a:endParaRPr>
          </a:p>
          <a:p>
            <a:br>
              <a:rPr lang="en-US" dirty="0"/>
            </a:br>
            <a:endParaRPr dirty="0"/>
          </a:p>
        </p:txBody>
      </p:sp>
      <p:sp>
        <p:nvSpPr>
          <p:cNvPr id="201" name="Google Shape;201;p42"/>
          <p:cNvSpPr txBox="1">
            <a:spLocks noGrp="1"/>
          </p:cNvSpPr>
          <p:nvPr>
            <p:ph type="ctrTitle"/>
          </p:nvPr>
        </p:nvSpPr>
        <p:spPr>
          <a:xfrm>
            <a:off x="1929107" y="1200788"/>
            <a:ext cx="5442900" cy="260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t>
            </a:r>
            <a:r>
              <a:rPr lang="en-US" sz="1800" b="1" i="0" u="none" strike="noStrike" dirty="0">
                <a:solidFill>
                  <a:schemeClr val="bg1">
                    <a:lumMod val="95000"/>
                  </a:schemeClr>
                </a:solidFill>
                <a:effectLst/>
                <a:latin typeface="Montserrat ExtraBold" panose="00000900000000000000" pitchFamily="2" charset="0"/>
              </a:rPr>
              <a:t>Diabetes is a great example whereby, giving the patient the tools, you can manage yourself very well</a:t>
            </a:r>
            <a:r>
              <a:rPr lang="en" dirty="0"/>
              <a:t>.”</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68"/>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2160" name="Google Shape;2160;p68"/>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have any questions?</a:t>
            </a:r>
            <a:endParaRPr dirty="0"/>
          </a:p>
          <a:p>
            <a:pPr marL="0" lvl="0" indent="0" algn="l" rtl="0">
              <a:spcBef>
                <a:spcPts val="0"/>
              </a:spcBef>
              <a:spcAft>
                <a:spcPts val="0"/>
              </a:spcAft>
              <a:buNone/>
            </a:pPr>
            <a:endParaRPr dirty="0"/>
          </a:p>
        </p:txBody>
      </p:sp>
      <p:cxnSp>
        <p:nvCxnSpPr>
          <p:cNvPr id="2161" name="Google Shape;2161;p68"/>
          <p:cNvCxnSpPr/>
          <p:nvPr/>
        </p:nvCxnSpPr>
        <p:spPr>
          <a:xfrm>
            <a:off x="1013400" y="14887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63" name="Google Shape;2163;p68"/>
          <p:cNvCxnSpPr/>
          <p:nvPr/>
        </p:nvCxnSpPr>
        <p:spPr>
          <a:xfrm>
            <a:off x="1013400" y="34580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
          <a:extLst>
            <a:ext uri="{FF2B5EF4-FFF2-40B4-BE49-F238E27FC236}">
              <a16:creationId xmlns:a16="http://schemas.microsoft.com/office/drawing/2014/main" id="{BC990C0E-E3BE-9D50-2A7F-70656F96B282}"/>
            </a:ext>
          </a:extLst>
        </p:cNvPr>
        <p:cNvGrpSpPr/>
        <p:nvPr/>
      </p:nvGrpSpPr>
      <p:grpSpPr>
        <a:xfrm>
          <a:off x="0" y="0"/>
          <a:ext cx="0" cy="0"/>
          <a:chOff x="0" y="0"/>
          <a:chExt cx="0" cy="0"/>
        </a:xfrm>
      </p:grpSpPr>
      <p:sp>
        <p:nvSpPr>
          <p:cNvPr id="233" name="Google Shape;233;p46">
            <a:extLst>
              <a:ext uri="{FF2B5EF4-FFF2-40B4-BE49-F238E27FC236}">
                <a16:creationId xmlns:a16="http://schemas.microsoft.com/office/drawing/2014/main" id="{EBA46751-6D51-48A2-1339-858CE2EF35FA}"/>
              </a:ext>
            </a:extLst>
          </p:cNvPr>
          <p:cNvSpPr txBox="1">
            <a:spLocks noGrp="1"/>
          </p:cNvSpPr>
          <p:nvPr>
            <p:ph type="title" idx="4"/>
          </p:nvPr>
        </p:nvSpPr>
        <p:spPr>
          <a:xfrm>
            <a:off x="305657" y="342890"/>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TECHNOLOGY STACK</a:t>
            </a:r>
            <a:endParaRPr dirty="0"/>
          </a:p>
        </p:txBody>
      </p:sp>
      <p:cxnSp>
        <p:nvCxnSpPr>
          <p:cNvPr id="234" name="Google Shape;234;p46">
            <a:extLst>
              <a:ext uri="{FF2B5EF4-FFF2-40B4-BE49-F238E27FC236}">
                <a16:creationId xmlns:a16="http://schemas.microsoft.com/office/drawing/2014/main" id="{093FFB02-C1AF-7F9E-CFDC-6DA4178A59B2}"/>
              </a:ext>
            </a:extLst>
          </p:cNvPr>
          <p:cNvCxnSpPr/>
          <p:nvPr/>
        </p:nvCxnSpPr>
        <p:spPr>
          <a:xfrm>
            <a:off x="645774" y="318606"/>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5" name="Picture 24" descr="A logo with orange circles&#10;&#10;Description automatically generated with medium confidence">
            <a:extLst>
              <a:ext uri="{FF2B5EF4-FFF2-40B4-BE49-F238E27FC236}">
                <a16:creationId xmlns:a16="http://schemas.microsoft.com/office/drawing/2014/main" id="{348B5ADF-2B75-495E-6ECE-99F6E4554ADC}"/>
              </a:ext>
            </a:extLst>
          </p:cNvPr>
          <p:cNvPicPr>
            <a:picLocks noChangeAspect="1"/>
          </p:cNvPicPr>
          <p:nvPr/>
        </p:nvPicPr>
        <p:blipFill>
          <a:blip r:embed="rId3">
            <a:alphaModFix amt="45000"/>
          </a:blip>
          <a:stretch>
            <a:fillRect/>
          </a:stretch>
        </p:blipFill>
        <p:spPr>
          <a:xfrm>
            <a:off x="-1124641" y="208314"/>
            <a:ext cx="9962984" cy="5840510"/>
          </a:xfrm>
          <a:prstGeom prst="rect">
            <a:avLst/>
          </a:prstGeom>
        </p:spPr>
      </p:pic>
      <p:cxnSp>
        <p:nvCxnSpPr>
          <p:cNvPr id="42" name="Straight Arrow Connector 41">
            <a:extLst>
              <a:ext uri="{FF2B5EF4-FFF2-40B4-BE49-F238E27FC236}">
                <a16:creationId xmlns:a16="http://schemas.microsoft.com/office/drawing/2014/main" id="{1069A313-227B-2E43-EAA2-AB2F97354AFD}"/>
              </a:ext>
            </a:extLst>
          </p:cNvPr>
          <p:cNvCxnSpPr>
            <a:cxnSpLocks/>
            <a:stCxn id="43" idx="3"/>
            <a:endCxn id="44" idx="1"/>
          </p:cNvCxnSpPr>
          <p:nvPr/>
        </p:nvCxnSpPr>
        <p:spPr>
          <a:xfrm>
            <a:off x="1659188" y="2810544"/>
            <a:ext cx="368086" cy="4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75EC4E22-EF2C-FE37-D926-5E8E4BAE586D}"/>
              </a:ext>
            </a:extLst>
          </p:cNvPr>
          <p:cNvSpPr/>
          <p:nvPr/>
        </p:nvSpPr>
        <p:spPr>
          <a:xfrm>
            <a:off x="753173" y="2571750"/>
            <a:ext cx="906015" cy="477587"/>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000" dirty="0"/>
              <a:t>Raw Dataset</a:t>
            </a:r>
          </a:p>
        </p:txBody>
      </p:sp>
      <p:pic>
        <p:nvPicPr>
          <p:cNvPr id="27" name="Picture 26" descr="A green logo with white text&#10;&#10;Description automatically generated">
            <a:extLst>
              <a:ext uri="{FF2B5EF4-FFF2-40B4-BE49-F238E27FC236}">
                <a16:creationId xmlns:a16="http://schemas.microsoft.com/office/drawing/2014/main" id="{D65DD005-A3DD-AC59-5C3E-3DC0558BAEEC}"/>
              </a:ext>
            </a:extLst>
          </p:cNvPr>
          <p:cNvPicPr>
            <a:picLocks noChangeAspect="1"/>
          </p:cNvPicPr>
          <p:nvPr/>
        </p:nvPicPr>
        <p:blipFill>
          <a:blip r:embed="rId4"/>
          <a:stretch>
            <a:fillRect/>
          </a:stretch>
        </p:blipFill>
        <p:spPr>
          <a:xfrm>
            <a:off x="1361957" y="2266879"/>
            <a:ext cx="431585" cy="376035"/>
          </a:xfrm>
          <a:prstGeom prst="rect">
            <a:avLst/>
          </a:prstGeom>
        </p:spPr>
      </p:pic>
      <p:sp>
        <p:nvSpPr>
          <p:cNvPr id="44" name="Rectangle: Single Corner Rounded 43">
            <a:extLst>
              <a:ext uri="{FF2B5EF4-FFF2-40B4-BE49-F238E27FC236}">
                <a16:creationId xmlns:a16="http://schemas.microsoft.com/office/drawing/2014/main" id="{ABDA3873-BE27-22DC-1AB0-79E0E80AC9D1}"/>
              </a:ext>
            </a:extLst>
          </p:cNvPr>
          <p:cNvSpPr/>
          <p:nvPr/>
        </p:nvSpPr>
        <p:spPr>
          <a:xfrm>
            <a:off x="2027274" y="2576287"/>
            <a:ext cx="1531443" cy="477587"/>
          </a:xfrm>
          <a:prstGeom prst="round1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000" dirty="0"/>
              <a:t>Data Wrangling</a:t>
            </a:r>
          </a:p>
          <a:p>
            <a:pPr algn="ctr"/>
            <a:r>
              <a:rPr lang="en-US" sz="1000" dirty="0">
                <a:solidFill>
                  <a:schemeClr val="bg1"/>
                </a:solidFill>
              </a:rPr>
              <a:t>(</a:t>
            </a:r>
            <a:r>
              <a:rPr lang="en-US" sz="1000" dirty="0" err="1">
                <a:solidFill>
                  <a:schemeClr val="bg1"/>
                </a:solidFill>
              </a:rPr>
              <a:t>pySpark</a:t>
            </a:r>
            <a:r>
              <a:rPr lang="en-US" sz="1000" dirty="0">
                <a:solidFill>
                  <a:schemeClr val="bg1"/>
                </a:solidFill>
              </a:rPr>
              <a:t>, pandas)</a:t>
            </a:r>
            <a:endParaRPr lang="en-US" sz="1000" dirty="0"/>
          </a:p>
        </p:txBody>
      </p:sp>
      <p:pic>
        <p:nvPicPr>
          <p:cNvPr id="33" name="Picture 32" descr="A logo of a database&#10;&#10;Description automatically generated">
            <a:extLst>
              <a:ext uri="{FF2B5EF4-FFF2-40B4-BE49-F238E27FC236}">
                <a16:creationId xmlns:a16="http://schemas.microsoft.com/office/drawing/2014/main" id="{84D44A20-9FB7-5102-8769-C3AE1B22E565}"/>
              </a:ext>
            </a:extLst>
          </p:cNvPr>
          <p:cNvPicPr>
            <a:picLocks noChangeAspect="1"/>
          </p:cNvPicPr>
          <p:nvPr/>
        </p:nvPicPr>
        <p:blipFill>
          <a:blip r:embed="rId5"/>
          <a:stretch>
            <a:fillRect/>
          </a:stretch>
        </p:blipFill>
        <p:spPr>
          <a:xfrm>
            <a:off x="3270422" y="2254937"/>
            <a:ext cx="445684" cy="376035"/>
          </a:xfrm>
          <a:prstGeom prst="rect">
            <a:avLst/>
          </a:prstGeom>
        </p:spPr>
      </p:pic>
      <p:sp>
        <p:nvSpPr>
          <p:cNvPr id="47" name="Rectangle: Single Corner Rounded 46">
            <a:extLst>
              <a:ext uri="{FF2B5EF4-FFF2-40B4-BE49-F238E27FC236}">
                <a16:creationId xmlns:a16="http://schemas.microsoft.com/office/drawing/2014/main" id="{CAABA30F-1690-8C79-4BE4-D4E45E1C76AB}"/>
              </a:ext>
            </a:extLst>
          </p:cNvPr>
          <p:cNvSpPr/>
          <p:nvPr/>
        </p:nvSpPr>
        <p:spPr>
          <a:xfrm>
            <a:off x="4013011" y="2571750"/>
            <a:ext cx="1445235" cy="477587"/>
          </a:xfrm>
          <a:prstGeom prst="round1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000" dirty="0"/>
              <a:t>Data Visualization</a:t>
            </a:r>
          </a:p>
          <a:p>
            <a:pPr algn="ctr"/>
            <a:r>
              <a:rPr lang="en-US" sz="1000" dirty="0"/>
              <a:t>(matplotlib)</a:t>
            </a:r>
          </a:p>
        </p:txBody>
      </p:sp>
      <p:sp>
        <p:nvSpPr>
          <p:cNvPr id="48" name="Rectangle: Single Corner Rounded 47">
            <a:extLst>
              <a:ext uri="{FF2B5EF4-FFF2-40B4-BE49-F238E27FC236}">
                <a16:creationId xmlns:a16="http://schemas.microsoft.com/office/drawing/2014/main" id="{DD5333BD-B8A6-67B2-9212-AE7E473CA127}"/>
              </a:ext>
            </a:extLst>
          </p:cNvPr>
          <p:cNvSpPr/>
          <p:nvPr/>
        </p:nvSpPr>
        <p:spPr>
          <a:xfrm>
            <a:off x="5826403" y="2564715"/>
            <a:ext cx="1445235" cy="477587"/>
          </a:xfrm>
          <a:prstGeom prst="round1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000" dirty="0"/>
              <a:t>Train, Test, Save Model</a:t>
            </a:r>
          </a:p>
          <a:p>
            <a:pPr algn="ctr"/>
            <a:r>
              <a:rPr lang="en-US" sz="1000" dirty="0"/>
              <a:t>(</a:t>
            </a:r>
            <a:r>
              <a:rPr lang="en-US" sz="1000" dirty="0" err="1"/>
              <a:t>pySpark</a:t>
            </a:r>
            <a:r>
              <a:rPr lang="en-US" sz="1000" dirty="0"/>
              <a:t> ML Lib)</a:t>
            </a:r>
          </a:p>
        </p:txBody>
      </p:sp>
      <p:cxnSp>
        <p:nvCxnSpPr>
          <p:cNvPr id="49" name="Straight Arrow Connector 48">
            <a:extLst>
              <a:ext uri="{FF2B5EF4-FFF2-40B4-BE49-F238E27FC236}">
                <a16:creationId xmlns:a16="http://schemas.microsoft.com/office/drawing/2014/main" id="{3A315692-70CA-81DF-27DE-AC83B16CE57D}"/>
              </a:ext>
            </a:extLst>
          </p:cNvPr>
          <p:cNvCxnSpPr>
            <a:cxnSpLocks/>
            <a:stCxn id="44" idx="3"/>
            <a:endCxn id="47" idx="1"/>
          </p:cNvCxnSpPr>
          <p:nvPr/>
        </p:nvCxnSpPr>
        <p:spPr>
          <a:xfrm flipV="1">
            <a:off x="3558717" y="2810544"/>
            <a:ext cx="454294" cy="4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A4926BF-1272-159D-B96C-3A21BD3B498C}"/>
              </a:ext>
            </a:extLst>
          </p:cNvPr>
          <p:cNvCxnSpPr>
            <a:cxnSpLocks/>
            <a:stCxn id="47" idx="3"/>
            <a:endCxn id="48" idx="1"/>
          </p:cNvCxnSpPr>
          <p:nvPr/>
        </p:nvCxnSpPr>
        <p:spPr>
          <a:xfrm flipV="1">
            <a:off x="5458246" y="2803509"/>
            <a:ext cx="368157" cy="7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Single Corner Rounded 53">
            <a:extLst>
              <a:ext uri="{FF2B5EF4-FFF2-40B4-BE49-F238E27FC236}">
                <a16:creationId xmlns:a16="http://schemas.microsoft.com/office/drawing/2014/main" id="{7925BD39-2DCA-2808-7EDB-802D992D428A}"/>
              </a:ext>
            </a:extLst>
          </p:cNvPr>
          <p:cNvSpPr/>
          <p:nvPr/>
        </p:nvSpPr>
        <p:spPr>
          <a:xfrm>
            <a:off x="7134257" y="1736146"/>
            <a:ext cx="1352536" cy="847390"/>
          </a:xfrm>
          <a:prstGeom prst="round1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000" dirty="0"/>
              <a:t>Host API for Web UI</a:t>
            </a:r>
          </a:p>
          <a:p>
            <a:pPr algn="ctr"/>
            <a:r>
              <a:rPr lang="en-US" sz="1000" dirty="0"/>
              <a:t>(Flask)</a:t>
            </a:r>
          </a:p>
        </p:txBody>
      </p:sp>
      <p:pic>
        <p:nvPicPr>
          <p:cNvPr id="59" name="Graphic 58" descr="Disk with solid fill">
            <a:extLst>
              <a:ext uri="{FF2B5EF4-FFF2-40B4-BE49-F238E27FC236}">
                <a16:creationId xmlns:a16="http://schemas.microsoft.com/office/drawing/2014/main" id="{5543AA56-B322-1F0D-FCC7-C3C34C5AFE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78933" y="2833983"/>
            <a:ext cx="328632" cy="208319"/>
          </a:xfrm>
          <a:prstGeom prst="rect">
            <a:avLst/>
          </a:prstGeom>
        </p:spPr>
      </p:pic>
      <p:sp>
        <p:nvSpPr>
          <p:cNvPr id="196" name="AutoShape 4" descr="Flask Hello World – Vercel">
            <a:extLst>
              <a:ext uri="{FF2B5EF4-FFF2-40B4-BE49-F238E27FC236}">
                <a16:creationId xmlns:a16="http://schemas.microsoft.com/office/drawing/2014/main" id="{BEEBD0F4-A192-1745-AA92-B9B9CA39599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Rectangle: Single Corner Rounded 49">
            <a:extLst>
              <a:ext uri="{FF2B5EF4-FFF2-40B4-BE49-F238E27FC236}">
                <a16:creationId xmlns:a16="http://schemas.microsoft.com/office/drawing/2014/main" id="{10E86ACB-EE3C-4C77-A3D4-E9AC81A76027}"/>
              </a:ext>
            </a:extLst>
          </p:cNvPr>
          <p:cNvSpPr/>
          <p:nvPr/>
        </p:nvSpPr>
        <p:spPr>
          <a:xfrm>
            <a:off x="432391" y="1013637"/>
            <a:ext cx="8172893" cy="3941135"/>
          </a:xfrm>
          <a:prstGeom prst="round1Rect">
            <a:avLst/>
          </a:prstGeom>
          <a:noFill/>
          <a:ln>
            <a:prstDash val="dash"/>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descr="Gears with solid fill">
            <a:extLst>
              <a:ext uri="{FF2B5EF4-FFF2-40B4-BE49-F238E27FC236}">
                <a16:creationId xmlns:a16="http://schemas.microsoft.com/office/drawing/2014/main" id="{6CC7DB30-6BC4-5757-96ED-439BF40EDE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05985" y="2212582"/>
            <a:ext cx="370954" cy="370954"/>
          </a:xfrm>
          <a:prstGeom prst="rect">
            <a:avLst/>
          </a:prstGeom>
        </p:spPr>
      </p:pic>
      <p:sp>
        <p:nvSpPr>
          <p:cNvPr id="51" name="TextBox 50">
            <a:extLst>
              <a:ext uri="{FF2B5EF4-FFF2-40B4-BE49-F238E27FC236}">
                <a16:creationId xmlns:a16="http://schemas.microsoft.com/office/drawing/2014/main" id="{2059E72B-EA82-5469-4BD7-1F9970ED407C}"/>
              </a:ext>
            </a:extLst>
          </p:cNvPr>
          <p:cNvSpPr txBox="1"/>
          <p:nvPr/>
        </p:nvSpPr>
        <p:spPr>
          <a:xfrm>
            <a:off x="2255094" y="4627409"/>
            <a:ext cx="3515833" cy="307777"/>
          </a:xfrm>
          <a:prstGeom prst="rect">
            <a:avLst/>
          </a:prstGeom>
          <a:noFill/>
        </p:spPr>
        <p:txBody>
          <a:bodyPr wrap="square" rtlCol="0">
            <a:spAutoFit/>
          </a:bodyPr>
          <a:lstStyle/>
          <a:p>
            <a:pPr algn="ctr"/>
            <a:r>
              <a:rPr lang="en-US" b="1" dirty="0">
                <a:solidFill>
                  <a:schemeClr val="tx2"/>
                </a:solidFill>
              </a:rPr>
              <a:t>Google Collab Hosted Environment</a:t>
            </a:r>
          </a:p>
        </p:txBody>
      </p:sp>
      <p:pic>
        <p:nvPicPr>
          <p:cNvPr id="1026" name="Picture 2">
            <a:extLst>
              <a:ext uri="{FF2B5EF4-FFF2-40B4-BE49-F238E27FC236}">
                <a16:creationId xmlns:a16="http://schemas.microsoft.com/office/drawing/2014/main" id="{CFE3450D-56A0-1593-D4E0-364686841A5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92432" y="3010638"/>
            <a:ext cx="452903" cy="322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CBE356C-4BAA-3B7C-3994-3D862A9E428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84303" y="3009122"/>
            <a:ext cx="495062" cy="3210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stering Matplotlib: Part 1. Understanding Matplotlib Architecture… | by  Lawrence Alaso Krukrubo | DataSeries | Medium">
            <a:extLst>
              <a:ext uri="{FF2B5EF4-FFF2-40B4-BE49-F238E27FC236}">
                <a16:creationId xmlns:a16="http://schemas.microsoft.com/office/drawing/2014/main" id="{2EB6B784-28D4-3B2E-E26F-DEAC887053E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30989" y="2254792"/>
            <a:ext cx="480443" cy="3881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F6E1B08-DF83-254C-8F17-AE7AE6B8F74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94621" y="2995963"/>
            <a:ext cx="495062" cy="38193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Tful API with Python and Flask | by Hasitha Chandula | Analytics Vidhya  | Medium">
            <a:extLst>
              <a:ext uri="{FF2B5EF4-FFF2-40B4-BE49-F238E27FC236}">
                <a16:creationId xmlns:a16="http://schemas.microsoft.com/office/drawing/2014/main" id="{DA8D1828-3C28-3848-63AD-92CF3988B1C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40551" y="1373740"/>
            <a:ext cx="501822" cy="477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326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3762669" y="3177750"/>
            <a:ext cx="3873999"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a:t>
            </a:r>
            <a:r>
              <a:rPr lang="en" dirty="0"/>
              <a:t>elected Topic</a:t>
            </a:r>
            <a:endParaRPr dirty="0"/>
          </a:p>
        </p:txBody>
      </p:sp>
      <p:sp>
        <p:nvSpPr>
          <p:cNvPr id="207" name="Google Shape;207;p43"/>
          <p:cNvSpPr txBox="1">
            <a:spLocks noGrp="1"/>
          </p:cNvSpPr>
          <p:nvPr>
            <p:ph type="title" idx="2"/>
          </p:nvPr>
        </p:nvSpPr>
        <p:spPr>
          <a:xfrm>
            <a:off x="1048270" y="3287500"/>
            <a:ext cx="2412900" cy="93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208" name="Google Shape;208;p4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Why Diabetes?</a:t>
            </a:r>
            <a:endParaRPr dirty="0"/>
          </a:p>
        </p:txBody>
      </p:sp>
      <p:cxnSp>
        <p:nvCxnSpPr>
          <p:cNvPr id="209" name="Google Shape;209;p43"/>
          <p:cNvCxnSpPr/>
          <p:nvPr/>
        </p:nvCxnSpPr>
        <p:spPr>
          <a:xfrm>
            <a:off x="3610750" y="3253297"/>
            <a:ext cx="0" cy="999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397811" y="414022"/>
            <a:ext cx="4629300" cy="5083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t>WHAT IS DIABETES?</a:t>
            </a:r>
            <a:endParaRPr sz="2000" dirty="0">
              <a:solidFill>
                <a:schemeClr val="accent1"/>
              </a:solidFill>
            </a:endParaRPr>
          </a:p>
        </p:txBody>
      </p:sp>
      <p:sp>
        <p:nvSpPr>
          <p:cNvPr id="215" name="Google Shape;215;p44"/>
          <p:cNvSpPr txBox="1">
            <a:spLocks noGrp="1"/>
          </p:cNvSpPr>
          <p:nvPr>
            <p:ph type="body" idx="1"/>
          </p:nvPr>
        </p:nvSpPr>
        <p:spPr>
          <a:xfrm>
            <a:off x="536713" y="1093304"/>
            <a:ext cx="7800230" cy="2985715"/>
          </a:xfrm>
          <a:prstGeom prst="rect">
            <a:avLst/>
          </a:prstGeom>
        </p:spPr>
        <p:txBody>
          <a:bodyPr spcFirstLastPara="1" wrap="square" lIns="91425" tIns="91425" rIns="91425" bIns="91425" anchor="t" anchorCtr="0">
            <a:noAutofit/>
          </a:bodyPr>
          <a:lstStyle/>
          <a:p>
            <a:pPr marL="0" indent="0">
              <a:buNone/>
            </a:pPr>
            <a:r>
              <a:rPr lang="en-US" sz="1600" dirty="0">
                <a:latin typeface="Montserrat" pitchFamily="2" charset="77"/>
                <a:ea typeface="Calibri" panose="020F0502020204030204" pitchFamily="34" charset="0"/>
                <a:cs typeface="Calibri" panose="020F0502020204030204" pitchFamily="34" charset="0"/>
              </a:rPr>
              <a:t>Diabetes is a persistent health condition characterized by its chronic nature, impacting the body's ability to convert food into energy effectively.</a:t>
            </a:r>
          </a:p>
          <a:p>
            <a:pPr marL="0" indent="0">
              <a:buNone/>
            </a:pPr>
            <a:endParaRPr lang="en-US" sz="1600" dirty="0">
              <a:latin typeface="Montserrat" pitchFamily="2" charset="77"/>
              <a:ea typeface="Calibri" panose="020F0502020204030204" pitchFamily="34" charset="0"/>
              <a:cs typeface="Calibri" panose="020F0502020204030204" pitchFamily="34" charset="0"/>
            </a:endParaRPr>
          </a:p>
          <a:p>
            <a:pPr marL="742950" marR="0" lvl="1" indent="-285750">
              <a:lnSpc>
                <a:spcPct val="107000"/>
              </a:lnSpc>
              <a:spcBef>
                <a:spcPts val="0"/>
              </a:spcBef>
              <a:spcAft>
                <a:spcPts val="0"/>
              </a:spcAft>
              <a:buFont typeface="Courier New" panose="02070309020205020404" pitchFamily="49" charset="0"/>
              <a:buChar char="o"/>
            </a:pPr>
            <a:r>
              <a:rPr lang="en-US" sz="1600" kern="100" dirty="0">
                <a:effectLst/>
                <a:latin typeface="Montserrat" pitchFamily="2" charset="77"/>
                <a:ea typeface="Calibri" panose="020F0502020204030204" pitchFamily="34" charset="0"/>
                <a:cs typeface="Calibri" panose="020F0502020204030204" pitchFamily="34" charset="0"/>
              </a:rPr>
              <a:t>About 38 million US adults have diabetes, and 1 in 5 of them don’t know they have it.</a:t>
            </a:r>
          </a:p>
          <a:p>
            <a:pPr marL="742950" marR="0" lvl="1" indent="-285750">
              <a:lnSpc>
                <a:spcPct val="107000"/>
              </a:lnSpc>
              <a:spcBef>
                <a:spcPts val="0"/>
              </a:spcBef>
              <a:spcAft>
                <a:spcPts val="0"/>
              </a:spcAft>
              <a:buFont typeface="Courier New" panose="02070309020205020404" pitchFamily="49" charset="0"/>
              <a:buChar char="o"/>
            </a:pPr>
            <a:r>
              <a:rPr lang="en-US" sz="1600" kern="100" dirty="0">
                <a:effectLst/>
                <a:latin typeface="Montserrat" pitchFamily="2" charset="77"/>
                <a:ea typeface="Calibri" panose="020F0502020204030204" pitchFamily="34" charset="0"/>
                <a:cs typeface="Calibri" panose="020F0502020204030204" pitchFamily="34" charset="0"/>
              </a:rPr>
              <a:t>Eighth leading cause of death in the United States.</a:t>
            </a:r>
          </a:p>
          <a:p>
            <a:pPr marL="742950" marR="0" lvl="1" indent="-285750">
              <a:lnSpc>
                <a:spcPct val="107000"/>
              </a:lnSpc>
              <a:spcBef>
                <a:spcPts val="0"/>
              </a:spcBef>
              <a:spcAft>
                <a:spcPts val="0"/>
              </a:spcAft>
              <a:buFont typeface="Courier New" panose="02070309020205020404" pitchFamily="49" charset="0"/>
              <a:buChar char="o"/>
            </a:pPr>
            <a:r>
              <a:rPr lang="en-US" sz="1600" kern="100" dirty="0">
                <a:effectLst/>
                <a:latin typeface="Montserrat" pitchFamily="2" charset="77"/>
                <a:ea typeface="Calibri" panose="020F0502020204030204" pitchFamily="34" charset="0"/>
                <a:cs typeface="Calibri" panose="020F0502020204030204" pitchFamily="34" charset="0"/>
              </a:rPr>
              <a:t>No. 1 cause of kidney failure, lower-limb amputations, and adult blindness.</a:t>
            </a:r>
          </a:p>
          <a:p>
            <a:pPr marL="742950" marR="0" lvl="1" indent="-285750">
              <a:lnSpc>
                <a:spcPct val="107000"/>
              </a:lnSpc>
              <a:spcBef>
                <a:spcPts val="0"/>
              </a:spcBef>
              <a:spcAft>
                <a:spcPts val="800"/>
              </a:spcAft>
              <a:buFont typeface="Courier New" panose="02070309020205020404" pitchFamily="49" charset="0"/>
              <a:buChar char="o"/>
            </a:pPr>
            <a:r>
              <a:rPr lang="en-US" sz="1600" kern="100" dirty="0">
                <a:effectLst/>
                <a:latin typeface="Montserrat" pitchFamily="2" charset="77"/>
                <a:ea typeface="Calibri" panose="020F0502020204030204" pitchFamily="34" charset="0"/>
                <a:cs typeface="Calibri" panose="020F0502020204030204" pitchFamily="34" charset="0"/>
              </a:rPr>
              <a:t>Last 20 years, the number of adults diagnosed with diabetes has more than doubled.</a:t>
            </a:r>
          </a:p>
          <a:p>
            <a:pPr marL="742950" lvl="1" indent="-285750"/>
            <a:endParaRPr dirty="0"/>
          </a:p>
        </p:txBody>
      </p:sp>
      <p:cxnSp>
        <p:nvCxnSpPr>
          <p:cNvPr id="216" name="Google Shape;216;p44"/>
          <p:cNvCxnSpPr/>
          <p:nvPr/>
        </p:nvCxnSpPr>
        <p:spPr>
          <a:xfrm>
            <a:off x="397811"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12BDD-17B8-5F28-5B5E-13C4E1950D58}"/>
              </a:ext>
            </a:extLst>
          </p:cNvPr>
          <p:cNvSpPr>
            <a:spLocks noGrp="1"/>
          </p:cNvSpPr>
          <p:nvPr>
            <p:ph type="title"/>
          </p:nvPr>
        </p:nvSpPr>
        <p:spPr>
          <a:xfrm>
            <a:off x="246490" y="445025"/>
            <a:ext cx="5321310" cy="941400"/>
          </a:xfrm>
        </p:spPr>
        <p:txBody>
          <a:bodyPr/>
          <a:lstStyle/>
          <a:p>
            <a:r>
              <a:rPr lang="en-US" sz="2000" b="1" kern="100" dirty="0">
                <a:effectLst/>
                <a:latin typeface="Montserrat" pitchFamily="2" charset="77"/>
                <a:ea typeface="Calibri" panose="020F0502020204030204" pitchFamily="34" charset="0"/>
                <a:cs typeface="Calibri" panose="020F0502020204030204" pitchFamily="34" charset="0"/>
              </a:rPr>
              <a:t>HOW DOES THE BODY CONVERT FOOD INTO ENERGY?</a:t>
            </a:r>
            <a:endParaRPr lang="en-US" sz="2000" b="1" dirty="0">
              <a:latin typeface="Montserrat" pitchFamily="2" charset="77"/>
            </a:endParaRPr>
          </a:p>
        </p:txBody>
      </p:sp>
      <p:sp>
        <p:nvSpPr>
          <p:cNvPr id="3" name="Text Placeholder 2">
            <a:extLst>
              <a:ext uri="{FF2B5EF4-FFF2-40B4-BE49-F238E27FC236}">
                <a16:creationId xmlns:a16="http://schemas.microsoft.com/office/drawing/2014/main" id="{1D8F3139-5E6F-C15C-9523-9B6C47BBC943}"/>
              </a:ext>
            </a:extLst>
          </p:cNvPr>
          <p:cNvSpPr>
            <a:spLocks noGrp="1"/>
          </p:cNvSpPr>
          <p:nvPr>
            <p:ph type="body" idx="1"/>
          </p:nvPr>
        </p:nvSpPr>
        <p:spPr>
          <a:xfrm>
            <a:off x="246490" y="1382781"/>
            <a:ext cx="7835765" cy="3315694"/>
          </a:xfrm>
        </p:spPr>
        <p:txBody>
          <a:bodyPr/>
          <a:lstStyle/>
          <a:p>
            <a:pPr marL="342900" marR="0" lvl="0" indent="-342900">
              <a:lnSpc>
                <a:spcPct val="107000"/>
              </a:lnSpc>
              <a:spcBef>
                <a:spcPts val="0"/>
              </a:spcBef>
              <a:spcAft>
                <a:spcPts val="0"/>
              </a:spcAft>
              <a:buFont typeface="Symbol" panose="05050102010706020507" pitchFamily="18" charset="2"/>
              <a:buChar char=""/>
            </a:pPr>
            <a:r>
              <a:rPr lang="en-US" kern="100" dirty="0">
                <a:effectLst/>
                <a:latin typeface="Montserrat" pitchFamily="2" charset="77"/>
                <a:ea typeface="Calibri" panose="020F0502020204030204" pitchFamily="34" charset="0"/>
                <a:cs typeface="Calibri" panose="020F0502020204030204" pitchFamily="34" charset="0"/>
              </a:rPr>
              <a:t>The body breaks down most of the food one consumes into glucose (sugar)</a:t>
            </a:r>
            <a:endParaRPr lang="en-US" kern="100" dirty="0">
              <a:effectLst/>
              <a:latin typeface="Montserrat" pitchFamily="2" charset="77"/>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kern="100" dirty="0">
                <a:effectLst/>
                <a:latin typeface="Montserrat" pitchFamily="2" charset="77"/>
                <a:ea typeface="Calibri" panose="020F0502020204030204" pitchFamily="34" charset="0"/>
                <a:cs typeface="Calibri" panose="020F0502020204030204" pitchFamily="34" charset="0"/>
              </a:rPr>
              <a:t>The glucose is then released into the bloodstream to provide a constant supply of energy to various tissues and organs</a:t>
            </a:r>
            <a:endParaRPr lang="en-US" kern="100" dirty="0">
              <a:effectLst/>
              <a:latin typeface="Montserrat" pitchFamily="2" charset="77"/>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i="1" kern="100" dirty="0">
                <a:effectLst/>
                <a:latin typeface="Montserrat" pitchFamily="2" charset="77"/>
                <a:ea typeface="Calibri" panose="020F0502020204030204" pitchFamily="34" charset="0"/>
                <a:cs typeface="Calibri" panose="020F0502020204030204" pitchFamily="34" charset="0"/>
              </a:rPr>
              <a:t>Insulin</a:t>
            </a:r>
            <a:r>
              <a:rPr lang="en-US" kern="100" dirty="0">
                <a:effectLst/>
                <a:latin typeface="Montserrat" pitchFamily="2" charset="77"/>
                <a:ea typeface="Calibri" panose="020F0502020204030204" pitchFamily="34" charset="0"/>
                <a:cs typeface="Calibri" panose="020F0502020204030204" pitchFamily="34" charset="0"/>
              </a:rPr>
              <a:t>:</a:t>
            </a:r>
            <a:endParaRPr lang="en-US" kern="100" dirty="0">
              <a:effectLst/>
              <a:latin typeface="Montserrat" pitchFamily="2" charset="77"/>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kern="100" dirty="0">
                <a:effectLst/>
                <a:latin typeface="Montserrat" pitchFamily="2" charset="77"/>
                <a:ea typeface="Calibri" panose="020F0502020204030204" pitchFamily="34" charset="0"/>
                <a:cs typeface="Calibri" panose="020F0502020204030204" pitchFamily="34" charset="0"/>
              </a:rPr>
              <a:t>Acts as a ‘key’ that allows the sugar into one’s body’s cells for the use of energy</a:t>
            </a:r>
            <a:endParaRPr lang="en-US" kern="100" dirty="0">
              <a:effectLst/>
              <a:latin typeface="Montserrat" pitchFamily="2" charset="77"/>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kern="100" dirty="0">
                <a:effectLst/>
                <a:latin typeface="Montserrat" pitchFamily="2" charset="77"/>
                <a:ea typeface="Calibri" panose="020F0502020204030204" pitchFamily="34" charset="0"/>
                <a:cs typeface="Calibri" panose="020F0502020204030204" pitchFamily="34" charset="0"/>
              </a:rPr>
              <a:t>Cellular respiration:</a:t>
            </a:r>
            <a:endParaRPr lang="en-US" kern="100" dirty="0">
              <a:effectLst/>
              <a:latin typeface="Montserrat" pitchFamily="2" charset="77"/>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kern="100" dirty="0">
                <a:effectLst/>
                <a:latin typeface="Montserrat" pitchFamily="2" charset="77"/>
                <a:ea typeface="Calibri" panose="020F0502020204030204" pitchFamily="34" charset="0"/>
                <a:cs typeface="Calibri" panose="020F0502020204030204" pitchFamily="34" charset="0"/>
              </a:rPr>
              <a:t>series of chemical reactions that occur once inside of the cells</a:t>
            </a:r>
            <a:endParaRPr lang="en-US" kern="100" dirty="0">
              <a:effectLst/>
              <a:latin typeface="Montserrat" pitchFamily="2" charset="77"/>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kern="100" dirty="0">
                <a:effectLst/>
                <a:latin typeface="Montserrat" pitchFamily="2" charset="77"/>
                <a:ea typeface="Calibri" panose="020F0502020204030204" pitchFamily="34" charset="0"/>
                <a:cs typeface="Calibri" panose="020F0502020204030204" pitchFamily="34" charset="0"/>
              </a:rPr>
              <a:t>Result of cellular respiration:</a:t>
            </a:r>
            <a:endParaRPr lang="en-US" kern="100" dirty="0">
              <a:effectLst/>
              <a:latin typeface="Montserrat" pitchFamily="2" charset="77"/>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kern="100" dirty="0">
                <a:effectLst/>
                <a:latin typeface="Montserrat" pitchFamily="2" charset="77"/>
                <a:ea typeface="Calibri" panose="020F0502020204030204" pitchFamily="34" charset="0"/>
                <a:cs typeface="Calibri" panose="020F0502020204030204" pitchFamily="34" charset="0"/>
              </a:rPr>
              <a:t>Adenosine triphosphate (ATP):</a:t>
            </a:r>
            <a:endParaRPr lang="en-US" kern="100" dirty="0">
              <a:effectLst/>
              <a:latin typeface="Montserrat" pitchFamily="2" charset="77"/>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800"/>
              </a:spcAft>
              <a:buFont typeface="Wingdings" panose="05000000000000000000" pitchFamily="2" charset="2"/>
              <a:buChar char=""/>
            </a:pPr>
            <a:r>
              <a:rPr lang="en-US" kern="100" dirty="0">
                <a:effectLst/>
                <a:latin typeface="Montserrat" pitchFamily="2" charset="77"/>
                <a:ea typeface="Calibri" panose="020F0502020204030204" pitchFamily="34" charset="0"/>
                <a:cs typeface="Calibri" panose="020F0502020204030204" pitchFamily="34" charset="0"/>
              </a:rPr>
              <a:t>Considered the ‘</a:t>
            </a:r>
            <a:r>
              <a:rPr lang="en-US" i="1" kern="100" dirty="0">
                <a:effectLst/>
                <a:latin typeface="Montserrat" pitchFamily="2" charset="77"/>
                <a:ea typeface="Calibri" panose="020F0502020204030204" pitchFamily="34" charset="0"/>
                <a:cs typeface="Calibri" panose="020F0502020204030204" pitchFamily="34" charset="0"/>
              </a:rPr>
              <a:t>energy currency’</a:t>
            </a:r>
            <a:r>
              <a:rPr lang="en-US" kern="100" dirty="0">
                <a:effectLst/>
                <a:latin typeface="Montserrat" pitchFamily="2" charset="77"/>
                <a:ea typeface="Calibri" panose="020F0502020204030204" pitchFamily="34" charset="0"/>
                <a:cs typeface="Calibri" panose="020F0502020204030204" pitchFamily="34" charset="0"/>
              </a:rPr>
              <a:t> of cells</a:t>
            </a:r>
            <a:endParaRPr lang="en-US" kern="100" dirty="0">
              <a:latin typeface="Montserrat" pitchFamily="2" charset="77"/>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800"/>
              </a:spcAft>
              <a:buFont typeface="Wingdings" panose="05000000000000000000" pitchFamily="2" charset="2"/>
              <a:buChar char=""/>
            </a:pPr>
            <a:r>
              <a:rPr lang="en-US" dirty="0">
                <a:effectLst/>
                <a:latin typeface="Montserrat" pitchFamily="2" charset="77"/>
                <a:ea typeface="Calibri" panose="020F0502020204030204" pitchFamily="34" charset="0"/>
              </a:rPr>
              <a:t>This is essential for cellular activities such as cell structure maintenance and muscle contraction</a:t>
            </a:r>
            <a:endParaRPr lang="en-US" dirty="0">
              <a:latin typeface="Montserrat" pitchFamily="2" charset="77"/>
            </a:endParaRPr>
          </a:p>
        </p:txBody>
      </p:sp>
      <p:cxnSp>
        <p:nvCxnSpPr>
          <p:cNvPr id="4" name="Google Shape;216;p44">
            <a:extLst>
              <a:ext uri="{FF2B5EF4-FFF2-40B4-BE49-F238E27FC236}">
                <a16:creationId xmlns:a16="http://schemas.microsoft.com/office/drawing/2014/main" id="{60E2F828-89B6-8951-D6C0-980B17B599F8}"/>
              </a:ext>
            </a:extLst>
          </p:cNvPr>
          <p:cNvCxnSpPr>
            <a:cxnSpLocks/>
          </p:cNvCxnSpPr>
          <p:nvPr/>
        </p:nvCxnSpPr>
        <p:spPr>
          <a:xfrm>
            <a:off x="397811" y="414022"/>
            <a:ext cx="399926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129899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FD38A-8616-88AC-9A3B-14AB4638B8CB}"/>
              </a:ext>
            </a:extLst>
          </p:cNvPr>
          <p:cNvSpPr>
            <a:spLocks noGrp="1"/>
          </p:cNvSpPr>
          <p:nvPr>
            <p:ph type="title"/>
          </p:nvPr>
        </p:nvSpPr>
        <p:spPr>
          <a:xfrm>
            <a:off x="437322" y="445025"/>
            <a:ext cx="5130478" cy="517083"/>
          </a:xfrm>
        </p:spPr>
        <p:txBody>
          <a:bodyPr/>
          <a:lstStyle/>
          <a:p>
            <a:r>
              <a:rPr lang="en-US" sz="2000" b="1" kern="100" dirty="0">
                <a:effectLst/>
                <a:latin typeface="Montserrat" pitchFamily="2" charset="77"/>
                <a:ea typeface="Calibri" panose="020F0502020204030204" pitchFamily="34" charset="0"/>
                <a:cs typeface="Calibri" panose="020F0502020204030204" pitchFamily="34" charset="0"/>
              </a:rPr>
              <a:t>WHAT CAUSES DIABETES?</a:t>
            </a:r>
            <a:endParaRPr lang="en-US" sz="2000" b="1" dirty="0">
              <a:latin typeface="Montserrat" pitchFamily="2" charset="77"/>
            </a:endParaRPr>
          </a:p>
        </p:txBody>
      </p:sp>
      <p:sp>
        <p:nvSpPr>
          <p:cNvPr id="3" name="Text Placeholder 2">
            <a:extLst>
              <a:ext uri="{FF2B5EF4-FFF2-40B4-BE49-F238E27FC236}">
                <a16:creationId xmlns:a16="http://schemas.microsoft.com/office/drawing/2014/main" id="{89E60042-7AE0-1AB2-66AB-E144E40DB76D}"/>
              </a:ext>
            </a:extLst>
          </p:cNvPr>
          <p:cNvSpPr>
            <a:spLocks noGrp="1"/>
          </p:cNvSpPr>
          <p:nvPr>
            <p:ph type="body" idx="1"/>
          </p:nvPr>
        </p:nvSpPr>
        <p:spPr>
          <a:xfrm>
            <a:off x="135173" y="1032867"/>
            <a:ext cx="7716740" cy="3649648"/>
          </a:xfrm>
        </p:spPr>
        <p:txBody>
          <a:bodyPr/>
          <a:lstStyle/>
          <a:p>
            <a:pPr marL="596900" lvl="1" indent="0">
              <a:buNone/>
            </a:pPr>
            <a:r>
              <a:rPr lang="en-US" sz="1600" kern="100" dirty="0">
                <a:effectLst/>
                <a:latin typeface="Montserrat" pitchFamily="2" charset="77"/>
                <a:ea typeface="Calibri" panose="020F0502020204030204" pitchFamily="34" charset="0"/>
                <a:cs typeface="Calibri" panose="020F0502020204030204" pitchFamily="34" charset="0"/>
              </a:rPr>
              <a:t>There is a lack of insulin production, or the body’s own cells stop responding to insulin</a:t>
            </a:r>
            <a:endParaRPr lang="en-US" sz="1600" kern="100" dirty="0">
              <a:effectLst/>
              <a:latin typeface="Montserrat" pitchFamily="2" charset="77"/>
              <a:ea typeface="Calibri" panose="020F0502020204030204" pitchFamily="34" charset="0"/>
              <a:cs typeface="Times New Roman" panose="02020603050405020304" pitchFamily="18" charset="0"/>
            </a:endParaRPr>
          </a:p>
          <a:p>
            <a:pPr marL="596900" lvl="1" indent="0">
              <a:buNone/>
            </a:pPr>
            <a:r>
              <a:rPr lang="en-US" sz="1600" kern="100" dirty="0">
                <a:effectLst/>
                <a:latin typeface="Montserrat" pitchFamily="2" charset="77"/>
                <a:ea typeface="Calibri" panose="020F0502020204030204" pitchFamily="34" charset="0"/>
                <a:cs typeface="Calibri" panose="020F0502020204030204" pitchFamily="34" charset="0"/>
              </a:rPr>
              <a:t>What happens to the excess glucose?</a:t>
            </a:r>
          </a:p>
          <a:p>
            <a:pPr lvl="2"/>
            <a:r>
              <a:rPr lang="en-US" sz="1600" kern="100" dirty="0">
                <a:effectLst/>
                <a:latin typeface="Montserrat" pitchFamily="2" charset="77"/>
                <a:ea typeface="Calibri" panose="020F0502020204030204" pitchFamily="34" charset="0"/>
                <a:cs typeface="Calibri" panose="020F0502020204030204" pitchFamily="34" charset="0"/>
              </a:rPr>
              <a:t>Loads of sugar circulating in the bloodstream with potentially harmful medical conditions/diseases such as:</a:t>
            </a:r>
            <a:endParaRPr lang="en-US" sz="1600" kern="100" dirty="0">
              <a:effectLst/>
              <a:latin typeface="Montserrat" pitchFamily="2" charset="77"/>
              <a:ea typeface="Calibri" panose="020F0502020204030204" pitchFamily="34" charset="0"/>
              <a:cs typeface="Times New Roman" panose="02020603050405020304" pitchFamily="18" charset="0"/>
            </a:endParaRPr>
          </a:p>
          <a:p>
            <a:pPr marL="1657350" lvl="3" indent="-285750">
              <a:lnSpc>
                <a:spcPct val="107000"/>
              </a:lnSpc>
              <a:spcBef>
                <a:spcPts val="0"/>
              </a:spcBef>
              <a:buFont typeface="Courier New" panose="02070309020205020404" pitchFamily="49" charset="0"/>
              <a:buChar char="o"/>
            </a:pPr>
            <a:r>
              <a:rPr lang="en-US" sz="1600" kern="100" dirty="0">
                <a:effectLst/>
                <a:latin typeface="Montserrat" pitchFamily="2" charset="77"/>
                <a:ea typeface="Calibri" panose="020F0502020204030204" pitchFamily="34" charset="0"/>
                <a:cs typeface="Calibri" panose="020F0502020204030204" pitchFamily="34" charset="0"/>
              </a:rPr>
              <a:t>Hear disease</a:t>
            </a:r>
            <a:endParaRPr lang="en-US" sz="1600" kern="100" dirty="0">
              <a:latin typeface="Montserrat" pitchFamily="2" charset="77"/>
              <a:ea typeface="Calibri" panose="020F0502020204030204" pitchFamily="34" charset="0"/>
              <a:cs typeface="Times New Roman" panose="02020603050405020304" pitchFamily="18" charset="0"/>
            </a:endParaRPr>
          </a:p>
          <a:p>
            <a:pPr marL="1657350" lvl="3" indent="-285750">
              <a:lnSpc>
                <a:spcPct val="107000"/>
              </a:lnSpc>
              <a:spcBef>
                <a:spcPts val="0"/>
              </a:spcBef>
              <a:buFont typeface="Courier New" panose="02070309020205020404" pitchFamily="49" charset="0"/>
              <a:buChar char="o"/>
            </a:pPr>
            <a:r>
              <a:rPr lang="en-US" sz="1600" kern="100" dirty="0">
                <a:effectLst/>
                <a:latin typeface="Montserrat" pitchFamily="2" charset="77"/>
                <a:ea typeface="Calibri" panose="020F0502020204030204" pitchFamily="34" charset="0"/>
                <a:cs typeface="Calibri" panose="020F0502020204030204" pitchFamily="34" charset="0"/>
              </a:rPr>
              <a:t>Vision loss</a:t>
            </a:r>
          </a:p>
          <a:p>
            <a:pPr marL="1657350" lvl="3" indent="-285750">
              <a:lnSpc>
                <a:spcPct val="107000"/>
              </a:lnSpc>
              <a:spcBef>
                <a:spcPts val="0"/>
              </a:spcBef>
              <a:spcAft>
                <a:spcPts val="800"/>
              </a:spcAft>
              <a:buFont typeface="Courier New" panose="02070309020205020404" pitchFamily="49" charset="0"/>
              <a:buChar char="o"/>
            </a:pPr>
            <a:r>
              <a:rPr lang="en-US" sz="1600" dirty="0">
                <a:effectLst/>
                <a:latin typeface="Montserrat" pitchFamily="2" charset="77"/>
                <a:ea typeface="Calibri" panose="020F0502020204030204" pitchFamily="34" charset="0"/>
              </a:rPr>
              <a:t>Kidney disease</a:t>
            </a:r>
            <a:endParaRPr lang="en-US" sz="1600" kern="100" dirty="0">
              <a:effectLst/>
              <a:latin typeface="Montserrat" pitchFamily="2" charset="77"/>
              <a:ea typeface="Calibri" panose="020F0502020204030204" pitchFamily="34" charset="0"/>
              <a:cs typeface="Times New Roman" panose="02020603050405020304" pitchFamily="18" charset="0"/>
            </a:endParaRPr>
          </a:p>
          <a:p>
            <a:pPr lvl="1"/>
            <a:endParaRPr lang="en-US" dirty="0"/>
          </a:p>
        </p:txBody>
      </p:sp>
      <p:cxnSp>
        <p:nvCxnSpPr>
          <p:cNvPr id="4" name="Google Shape;216;p44">
            <a:extLst>
              <a:ext uri="{FF2B5EF4-FFF2-40B4-BE49-F238E27FC236}">
                <a16:creationId xmlns:a16="http://schemas.microsoft.com/office/drawing/2014/main" id="{F77BDE73-613C-85F3-79A2-8579955F7B1F}"/>
              </a:ext>
            </a:extLst>
          </p:cNvPr>
          <p:cNvCxnSpPr/>
          <p:nvPr/>
        </p:nvCxnSpPr>
        <p:spPr>
          <a:xfrm>
            <a:off x="890792" y="37426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627970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79F30-A52D-33B8-61F8-AE539D43EA22}"/>
              </a:ext>
            </a:extLst>
          </p:cNvPr>
          <p:cNvSpPr>
            <a:spLocks noGrp="1"/>
          </p:cNvSpPr>
          <p:nvPr>
            <p:ph type="title"/>
          </p:nvPr>
        </p:nvSpPr>
        <p:spPr>
          <a:xfrm>
            <a:off x="628112" y="460402"/>
            <a:ext cx="4629150" cy="684584"/>
          </a:xfrm>
        </p:spPr>
        <p:txBody>
          <a:bodyPr/>
          <a:lstStyle/>
          <a:p>
            <a:r>
              <a:rPr lang="en-US" sz="2000" dirty="0"/>
              <a:t>TYPE 1 &amp; TYPE 2</a:t>
            </a:r>
          </a:p>
        </p:txBody>
      </p:sp>
      <p:sp>
        <p:nvSpPr>
          <p:cNvPr id="5" name="Text Placeholder 4">
            <a:extLst>
              <a:ext uri="{FF2B5EF4-FFF2-40B4-BE49-F238E27FC236}">
                <a16:creationId xmlns:a16="http://schemas.microsoft.com/office/drawing/2014/main" id="{F5455DEB-F390-3B9D-A335-FC9EBDA3FD14}"/>
              </a:ext>
            </a:extLst>
          </p:cNvPr>
          <p:cNvSpPr>
            <a:spLocks noGrp="1"/>
          </p:cNvSpPr>
          <p:nvPr>
            <p:ph type="body" idx="1"/>
          </p:nvPr>
        </p:nvSpPr>
        <p:spPr>
          <a:xfrm>
            <a:off x="493226" y="993912"/>
            <a:ext cx="7466029" cy="3896139"/>
          </a:xfrm>
        </p:spPr>
        <p:txBody>
          <a:bodyPr/>
          <a:lstStyle/>
          <a:p>
            <a:pPr marL="342900" marR="0" lvl="0" indent="-342900">
              <a:lnSpc>
                <a:spcPct val="107000"/>
              </a:lnSpc>
              <a:spcBef>
                <a:spcPts val="0"/>
              </a:spcBef>
              <a:spcAft>
                <a:spcPts val="0"/>
              </a:spcAft>
              <a:buFont typeface="Symbol" panose="05050102010706020507" pitchFamily="18" charset="2"/>
              <a:buChar char=""/>
            </a:pPr>
            <a:r>
              <a:rPr lang="en-US" sz="1600" kern="100" dirty="0">
                <a:effectLst/>
                <a:latin typeface="Montserrat" pitchFamily="2" charset="77"/>
                <a:ea typeface="Calibri" panose="020F0502020204030204" pitchFamily="34" charset="0"/>
                <a:cs typeface="Calibri" panose="020F0502020204030204" pitchFamily="34" charset="0"/>
              </a:rPr>
              <a:t>1:</a:t>
            </a:r>
            <a:endParaRPr lang="en-US" sz="1600" kern="100" dirty="0">
              <a:effectLst/>
              <a:latin typeface="Montserrat" pitchFamily="2" charset="77"/>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600" kern="100" dirty="0">
                <a:effectLst/>
                <a:latin typeface="Montserrat" pitchFamily="2" charset="77"/>
                <a:ea typeface="Calibri" panose="020F0502020204030204" pitchFamily="34" charset="0"/>
                <a:cs typeface="Calibri" panose="020F0502020204030204" pitchFamily="34" charset="0"/>
              </a:rPr>
              <a:t>Theory: </a:t>
            </a:r>
            <a:endParaRPr lang="en-US" sz="1600" kern="100" dirty="0">
              <a:effectLst/>
              <a:latin typeface="Montserrat" pitchFamily="2" charset="77"/>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600" kern="100" dirty="0">
                <a:effectLst/>
                <a:latin typeface="Montserrat" pitchFamily="2" charset="77"/>
                <a:ea typeface="Calibri" panose="020F0502020204030204" pitchFamily="34" charset="0"/>
                <a:cs typeface="Calibri" panose="020F0502020204030204" pitchFamily="34" charset="0"/>
              </a:rPr>
              <a:t>Caused by an autoimmune response (body attacking self)</a:t>
            </a:r>
            <a:endParaRPr lang="en-US" sz="1600" kern="100" dirty="0">
              <a:effectLst/>
              <a:latin typeface="Montserrat" pitchFamily="2" charset="77"/>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600" kern="100" dirty="0">
                <a:effectLst/>
                <a:latin typeface="Montserrat" pitchFamily="2" charset="77"/>
                <a:ea typeface="Calibri" panose="020F0502020204030204" pitchFamily="34" charset="0"/>
                <a:cs typeface="Calibri" panose="020F0502020204030204" pitchFamily="34" charset="0"/>
              </a:rPr>
              <a:t>Ceases the production of insulin</a:t>
            </a:r>
            <a:endParaRPr lang="en-US" sz="1600" kern="100" dirty="0">
              <a:effectLst/>
              <a:latin typeface="Montserrat" pitchFamily="2" charset="77"/>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600" kern="100" dirty="0">
                <a:effectLst/>
                <a:latin typeface="Montserrat" pitchFamily="2" charset="77"/>
                <a:ea typeface="Calibri" panose="020F0502020204030204" pitchFamily="34" charset="0"/>
                <a:cs typeface="Calibri" panose="020F0502020204030204" pitchFamily="34" charset="0"/>
              </a:rPr>
              <a:t>5-10% of the diagnosed diabetes cases</a:t>
            </a:r>
            <a:endParaRPr lang="en-US" sz="1600" kern="100" dirty="0">
              <a:effectLst/>
              <a:latin typeface="Montserrat" pitchFamily="2" charset="77"/>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600" kern="100" dirty="0">
                <a:effectLst/>
                <a:latin typeface="Montserrat" pitchFamily="2" charset="77"/>
                <a:ea typeface="Calibri" panose="020F0502020204030204" pitchFamily="34" charset="0"/>
                <a:cs typeface="Calibri" panose="020F0502020204030204" pitchFamily="34" charset="0"/>
              </a:rPr>
              <a:t>Unknown ways on how to prevent</a:t>
            </a:r>
          </a:p>
          <a:p>
            <a:pPr marL="742950" marR="0" lvl="1" indent="-285750">
              <a:lnSpc>
                <a:spcPct val="107000"/>
              </a:lnSpc>
              <a:spcBef>
                <a:spcPts val="0"/>
              </a:spcBef>
              <a:spcAft>
                <a:spcPts val="0"/>
              </a:spcAft>
              <a:buFont typeface="Courier New" panose="02070309020205020404" pitchFamily="49" charset="0"/>
              <a:buChar char="o"/>
            </a:pPr>
            <a:endParaRPr lang="en-US" sz="1600" kern="100" dirty="0">
              <a:effectLst/>
              <a:latin typeface="Montserrat" pitchFamily="2" charset="77"/>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600" kern="100" dirty="0">
                <a:effectLst/>
                <a:latin typeface="Montserrat" pitchFamily="2" charset="77"/>
                <a:ea typeface="Calibri" panose="020F0502020204030204" pitchFamily="34" charset="0"/>
                <a:cs typeface="Calibri" panose="020F0502020204030204" pitchFamily="34" charset="0"/>
              </a:rPr>
              <a:t>2:</a:t>
            </a:r>
            <a:endParaRPr lang="en-US" sz="1600" kern="100" dirty="0">
              <a:effectLst/>
              <a:latin typeface="Montserrat" pitchFamily="2" charset="77"/>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600" kern="100" dirty="0">
                <a:effectLst/>
                <a:latin typeface="Montserrat" pitchFamily="2" charset="77"/>
                <a:ea typeface="Calibri" panose="020F0502020204030204" pitchFamily="34" charset="0"/>
                <a:cs typeface="Calibri" panose="020F0502020204030204" pitchFamily="34" charset="0"/>
              </a:rPr>
              <a:t>Body unable to use insulin well</a:t>
            </a:r>
            <a:endParaRPr lang="en-US" sz="1600" kern="100" dirty="0">
              <a:effectLst/>
              <a:latin typeface="Montserrat" pitchFamily="2" charset="77"/>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600" kern="100" dirty="0">
                <a:effectLst/>
                <a:latin typeface="Montserrat" pitchFamily="2" charset="77"/>
                <a:ea typeface="Calibri" panose="020F0502020204030204" pitchFamily="34" charset="0"/>
                <a:cs typeface="Calibri" panose="020F0502020204030204" pitchFamily="34" charset="0"/>
              </a:rPr>
              <a:t>Results in the abnormal blood sugar levels</a:t>
            </a:r>
            <a:endParaRPr lang="en-US" sz="1600" kern="100" dirty="0">
              <a:effectLst/>
              <a:latin typeface="Montserrat" pitchFamily="2" charset="77"/>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600" kern="100" dirty="0">
                <a:effectLst/>
                <a:latin typeface="Montserrat" pitchFamily="2" charset="77"/>
                <a:ea typeface="Calibri" panose="020F0502020204030204" pitchFamily="34" charset="0"/>
                <a:cs typeface="Calibri" panose="020F0502020204030204" pitchFamily="34" charset="0"/>
              </a:rPr>
              <a:t>90-95% of diabetes cases</a:t>
            </a:r>
            <a:endParaRPr lang="en-US" sz="1600" kern="100" dirty="0">
              <a:effectLst/>
              <a:latin typeface="Montserrat" pitchFamily="2" charset="77"/>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600" kern="100" dirty="0">
                <a:effectLst/>
                <a:latin typeface="Montserrat" pitchFamily="2" charset="77"/>
                <a:ea typeface="Calibri" panose="020F0502020204030204" pitchFamily="34" charset="0"/>
                <a:cs typeface="Calibri" panose="020F0502020204030204" pitchFamily="34" charset="0"/>
              </a:rPr>
              <a:t>Preventable or treatable:</a:t>
            </a:r>
            <a:endParaRPr lang="en-US" sz="1600" kern="100" dirty="0">
              <a:effectLst/>
              <a:latin typeface="Montserrat" pitchFamily="2" charset="77"/>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600" kern="100" dirty="0">
                <a:effectLst/>
                <a:latin typeface="Montserrat" pitchFamily="2" charset="77"/>
                <a:ea typeface="Calibri" panose="020F0502020204030204" pitchFamily="34" charset="0"/>
                <a:cs typeface="Calibri" panose="020F0502020204030204" pitchFamily="34" charset="0"/>
              </a:rPr>
              <a:t>diet </a:t>
            </a:r>
            <a:endParaRPr lang="en-US" sz="1600" kern="100" dirty="0">
              <a:effectLst/>
              <a:latin typeface="Montserrat" pitchFamily="2" charset="77"/>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800"/>
              </a:spcAft>
              <a:buFont typeface="Wingdings" panose="05000000000000000000" pitchFamily="2" charset="2"/>
              <a:buChar char=""/>
            </a:pPr>
            <a:r>
              <a:rPr lang="en-US" sz="1600" kern="100" dirty="0">
                <a:effectLst/>
                <a:latin typeface="Montserrat" pitchFamily="2" charset="77"/>
                <a:ea typeface="Calibri" panose="020F0502020204030204" pitchFamily="34" charset="0"/>
                <a:cs typeface="Calibri" panose="020F0502020204030204" pitchFamily="34" charset="0"/>
              </a:rPr>
              <a:t>exercise</a:t>
            </a:r>
            <a:endParaRPr lang="en-US" sz="1600" kern="100" dirty="0">
              <a:effectLst/>
              <a:latin typeface="Montserrat" pitchFamily="2" charset="77"/>
              <a:ea typeface="Calibri" panose="020F0502020204030204" pitchFamily="34" charset="0"/>
              <a:cs typeface="Times New Roman" panose="02020603050405020304" pitchFamily="18" charset="0"/>
            </a:endParaRPr>
          </a:p>
          <a:p>
            <a:pPr marL="139700" indent="0">
              <a:buNone/>
            </a:pPr>
            <a:r>
              <a:rPr lang="en-US" sz="900" b="1" i="1" u="sng" kern="100" dirty="0">
                <a:solidFill>
                  <a:schemeClr val="accent1"/>
                </a:solidFill>
                <a:effectLst/>
                <a:latin typeface="Montserrat" pitchFamily="2" charset="77"/>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Source: https://www.cdc.gov/diabetes/basics/diabetes.html</a:t>
            </a:r>
            <a:endParaRPr lang="en-US" sz="900" b="1" i="1" kern="100" dirty="0">
              <a:solidFill>
                <a:schemeClr val="accent1"/>
              </a:solidFill>
              <a:effectLst/>
              <a:latin typeface="Montserrat" pitchFamily="2" charset="77"/>
              <a:ea typeface="Calibri" panose="020F0502020204030204" pitchFamily="34" charset="0"/>
              <a:cs typeface="Times New Roman" panose="02020603050405020304" pitchFamily="18" charset="0"/>
            </a:endParaRPr>
          </a:p>
          <a:p>
            <a:endParaRPr lang="en-US" dirty="0"/>
          </a:p>
        </p:txBody>
      </p:sp>
      <p:cxnSp>
        <p:nvCxnSpPr>
          <p:cNvPr id="3" name="Google Shape;216;p44">
            <a:extLst>
              <a:ext uri="{FF2B5EF4-FFF2-40B4-BE49-F238E27FC236}">
                <a16:creationId xmlns:a16="http://schemas.microsoft.com/office/drawing/2014/main" id="{8674D186-8547-C09C-3978-A2B0B9B0E0FA}"/>
              </a:ext>
            </a:extLst>
          </p:cNvPr>
          <p:cNvCxnSpPr>
            <a:cxnSpLocks/>
          </p:cNvCxnSpPr>
          <p:nvPr/>
        </p:nvCxnSpPr>
        <p:spPr>
          <a:xfrm>
            <a:off x="779473" y="382217"/>
            <a:ext cx="228973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597308155"/>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TotalTime>
  <Words>1522</Words>
  <Application>Microsoft Office PowerPoint</Application>
  <PresentationFormat>On-screen Show (16:9)</PresentationFormat>
  <Paragraphs>175</Paragraphs>
  <Slides>30</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30</vt:i4>
      </vt:variant>
    </vt:vector>
  </HeadingPairs>
  <TitlesOfParts>
    <vt:vector size="43" baseType="lpstr">
      <vt:lpstr>Montserrat</vt:lpstr>
      <vt:lpstr>Montserrat ExtraBold</vt:lpstr>
      <vt:lpstr>Courier New</vt:lpstr>
      <vt:lpstr>Montserrat ExtraLight</vt:lpstr>
      <vt:lpstr>-apple-system</vt:lpstr>
      <vt:lpstr>Anaheim</vt:lpstr>
      <vt:lpstr>Abel</vt:lpstr>
      <vt:lpstr>Montserrat Medium</vt:lpstr>
      <vt:lpstr>Wingdings</vt:lpstr>
      <vt:lpstr>Montserrat SemiBold</vt:lpstr>
      <vt:lpstr>Arial</vt:lpstr>
      <vt:lpstr>Symbol</vt:lpstr>
      <vt:lpstr>Futuristic Background by Slidesgo</vt:lpstr>
      <vt:lpstr>B A C K G R O U N D</vt:lpstr>
      <vt:lpstr>01</vt:lpstr>
      <vt:lpstr>“Diabetes is a great example whereby, giving the patient the tools, you can manage yourself very well.”</vt:lpstr>
      <vt:lpstr>TECHNOLOGY STACK</vt:lpstr>
      <vt:lpstr>Selected Topic</vt:lpstr>
      <vt:lpstr>WHAT IS DIABETES?</vt:lpstr>
      <vt:lpstr>HOW DOES THE BODY CONVERT FOOD INTO ENERGY?</vt:lpstr>
      <vt:lpstr>WHAT CAUSES DIABETES?</vt:lpstr>
      <vt:lpstr>TYPE 1 &amp; TYPE 2</vt:lpstr>
      <vt:lpstr>MOTIVATION</vt:lpstr>
      <vt:lpstr>The Dataset</vt:lpstr>
      <vt:lpstr>In this project, the objective is to predict a probability of being diabetic or non-diabetic based on various features like blood glucose levels, HBA1C levels, BMI etc.   The project uses a diabetes prediction dataset from Kaggle.   The code is divided in 9 parts that starts from data gathering to model deployment to testing the prediction hypothesis with test data via a frontend web page.  This model can be useful for healthcare professionals in identifying patients who may be at risk of developing diabetes and in developing personalized treatment plans.        </vt:lpstr>
      <vt:lpstr>The Diabetes Prediction dataset is a collection of medical and demographic data from patients, along with their diabetes status (positive or negative). The data includes features such as:  </vt:lpstr>
      <vt:lpstr>https://www.kaggle.com/datasets/iammustafatz/diabetes-prediction-dataset</vt:lpstr>
      <vt:lpstr>Data Exploration</vt:lpstr>
      <vt:lpstr>Using tools such as Spark, and Python, we explored the data to find additional details :  - Count of the number of rows - Study of the schema - Count of total number of diabetic and non-diabetic values.    (Note: 1 - Presence of diabetes, 0 - Absence of diabetes) - Count of total number of gender types - Check for empty values in the gender column - Get summary statistics to describe the data frames count, mean, stddev, min and max</vt:lpstr>
      <vt:lpstr>Cleaned and Prepared data   - Check for null values - Get rid of the "Other" value in the gender column to limit it to Male and Female values - Remove the "No Info" value from the smoking_history column as that will not be useful data for our ML model - Assign 0 and 1 values in gender column where 0 means "Female" and 1 means "Male" - Assign numeric values to the smoking_history column where "never" = 0, "ever" = 1, "not current" = 2, "current" = 3, "former" = 4</vt:lpstr>
      <vt:lpstr>Analysis &amp; Machine Learning</vt:lpstr>
      <vt:lpstr>PowerPoint Presentation</vt:lpstr>
      <vt:lpstr>PowerPoint Presentation</vt:lpstr>
      <vt:lpstr>HEAT MAP</vt:lpstr>
      <vt:lpstr>PowerPoint Presentation</vt:lpstr>
      <vt:lpstr>PowerPoint Presentation</vt:lpstr>
      <vt:lpstr>FLASK API</vt:lpstr>
      <vt:lpstr>DIABETES PREDICTION</vt:lpstr>
      <vt:lpstr>Conclusion</vt:lpstr>
      <vt:lpstr>The development and evaluation of our diabetes prediction model has yielded promising results.   Leveraging a combination of demographic and health-related features our binary classification regression model has demonstrated high efficiency in accurately predicting the probability of individuals having or not having diabetes.  With an impressive efficiency rate of 95.84% on data, our model showcases its robustness and reliability in distinguishing between diabetic and non-diabetic individuals. </vt:lpstr>
      <vt:lpstr>This achievement underscores the potential of machine learning algorithms in healthcare, particularly in the realm of disease prediction and early intervention.  The implications of such a model extend beyond mere prediction; it can serve as a valuable tool for healthcare practitioners in identifying high-risk individuals, facilitating proactive interventions, and ultimately improving patient outcomes.  Additionally, it can aid in resource allocation and healthcare planning by targeting preventive measures towards those most likely to develop diabetes.  </vt:lpstr>
      <vt:lpstr>In conclusion, our diabetes prediction model represents a significant step towards personalized medicine and preventive healthcare. By harnessing the power of machine learning and comprehensive health data, we aim to empower both individuals and healthcare providers in the proactive management of diabetes and its associated risks, ultimately contributing to improved health outcomes and quality of life for all.    A similar model can be built for a variety of diseases like breast cancer, Dementia, etc. in much detail and can be highly reliable once it gets high enough accuracy.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FUTURISTIC</dc:title>
  <dc:creator>Preeti Wadhwa</dc:creator>
  <cp:lastModifiedBy>Preeti Wadhwa</cp:lastModifiedBy>
  <cp:revision>6</cp:revision>
  <dcterms:modified xsi:type="dcterms:W3CDTF">2024-02-28T12:47:37Z</dcterms:modified>
</cp:coreProperties>
</file>